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7" r:id="rId5"/>
  </p:sldMasterIdLst>
  <p:notesMasterIdLst>
    <p:notesMasterId r:id="rId22"/>
  </p:notesMasterIdLst>
  <p:handoutMasterIdLst>
    <p:handoutMasterId r:id="rId23"/>
  </p:handoutMasterIdLst>
  <p:sldIdLst>
    <p:sldId id="256" r:id="rId6"/>
    <p:sldId id="257" r:id="rId7"/>
    <p:sldId id="259" r:id="rId8"/>
    <p:sldId id="260" r:id="rId9"/>
    <p:sldId id="261" r:id="rId10"/>
    <p:sldId id="262" r:id="rId11"/>
    <p:sldId id="263" r:id="rId12"/>
    <p:sldId id="265" r:id="rId13"/>
    <p:sldId id="267" r:id="rId14"/>
    <p:sldId id="273" r:id="rId15"/>
    <p:sldId id="268" r:id="rId16"/>
    <p:sldId id="269" r:id="rId17"/>
    <p:sldId id="270" r:id="rId18"/>
    <p:sldId id="271" r:id="rId19"/>
    <p:sldId id="272" r:id="rId20"/>
    <p:sldId id="264" r:id="rId21"/>
  </p:sldIdLst>
  <p:sldSz cx="9144000" cy="5143500" type="screen16x9"/>
  <p:notesSz cx="9144000" cy="6858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43EB8"/>
    <a:srgbClr val="C81F1C"/>
    <a:srgbClr val="E754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05" autoAdjust="0"/>
    <p:restoredTop sz="80680" autoAdjust="0"/>
  </p:normalViewPr>
  <p:slideViewPr>
    <p:cSldViewPr snapToGrid="0" snapToObjects="1">
      <p:cViewPr>
        <p:scale>
          <a:sx n="110" d="100"/>
          <a:sy n="110" d="100"/>
        </p:scale>
        <p:origin x="1904" y="480"/>
      </p:cViewPr>
      <p:guideLst>
        <p:guide orient="horz" pos="1620"/>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66" d="100"/>
        <a:sy n="66" d="100"/>
      </p:scale>
      <p:origin x="0" y="0"/>
    </p:cViewPr>
  </p:sorterViewPr>
  <p:notesViewPr>
    <p:cSldViewPr snapToGrid="0" snapToObjects="1">
      <p:cViewPr varScale="1">
        <p:scale>
          <a:sx n="128" d="100"/>
          <a:sy n="128" d="100"/>
        </p:scale>
        <p:origin x="208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9141884" cy="558716"/>
          </a:xfrm>
          <a:prstGeom prst="rect">
            <a:avLst/>
          </a:prstGeom>
        </p:spPr>
        <p:txBody>
          <a:bodyPr vert="horz" lIns="91440" tIns="45720" rIns="91440" bIns="45720" rtlCol="0"/>
          <a:lstStyle>
            <a:lvl1pPr algn="l">
              <a:defRPr sz="1200"/>
            </a:lvl1pPr>
          </a:lstStyle>
          <a:p>
            <a:r>
              <a:rPr lang="fr-FR" dirty="0" err="1"/>
              <a:t>Zzzzz</a:t>
            </a:r>
            <a:endParaRPr lang="fr-FR" dirty="0"/>
          </a:p>
          <a:p>
            <a:r>
              <a:rPr lang="fr-FR" dirty="0" err="1"/>
              <a:t>Ddddd</a:t>
            </a:r>
            <a:endParaRPr lang="fr-FR" dirty="0"/>
          </a:p>
          <a:p>
            <a:endParaRPr lang="fr-FR" dirty="0"/>
          </a:p>
        </p:txBody>
      </p:sp>
      <p:sp>
        <p:nvSpPr>
          <p:cNvPr id="3" name="Espace réservé de la date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65A89732-245A-8344-A866-562317832251}" type="datetimeFigureOut">
              <a:rPr lang="fr-FR" smtClean="0"/>
              <a:t>13/12/2018</a:t>
            </a:fld>
            <a:endParaRPr lang="fr-FR"/>
          </a:p>
        </p:txBody>
      </p:sp>
      <p:sp>
        <p:nvSpPr>
          <p:cNvPr id="4" name="Espace réservé du pied de page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02AB5560-E7EB-7943-81D0-B58C1C47977D}" type="slidenum">
              <a:rPr lang="fr-FR" smtClean="0"/>
              <a:t>‹N°›</a:t>
            </a:fld>
            <a:endParaRPr lang="fr-FR"/>
          </a:p>
        </p:txBody>
      </p:sp>
    </p:spTree>
    <p:extLst>
      <p:ext uri="{BB962C8B-B14F-4D97-AF65-F5344CB8AC3E}">
        <p14:creationId xmlns:p14="http://schemas.microsoft.com/office/powerpoint/2010/main" val="38693367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091CC9FC-EB70-AD48-994C-72BFCC7E8C52}" type="datetimeFigureOut">
              <a:rPr lang="fr-FR" smtClean="0"/>
              <a:t>13/12/2018</a:t>
            </a:fld>
            <a:endParaRPr lang="fr-FR"/>
          </a:p>
        </p:txBody>
      </p:sp>
      <p:sp>
        <p:nvSpPr>
          <p:cNvPr id="4" name="Espace réservé de l'image des diapositives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E3342B68-4F1E-584C-8F99-968823FFAFCB}" type="slidenum">
              <a:rPr lang="fr-FR" smtClean="0"/>
              <a:t>‹N°›</a:t>
            </a:fld>
            <a:endParaRPr lang="fr-FR"/>
          </a:p>
        </p:txBody>
      </p:sp>
    </p:spTree>
    <p:extLst>
      <p:ext uri="{BB962C8B-B14F-4D97-AF65-F5344CB8AC3E}">
        <p14:creationId xmlns:p14="http://schemas.microsoft.com/office/powerpoint/2010/main" val="24222755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eu l’occasion de tester le panel ME </a:t>
            </a:r>
            <a:r>
              <a:rPr lang="fr-FR" dirty="0" err="1"/>
              <a:t>filmarray</a:t>
            </a:r>
            <a:r>
              <a:rPr lang="fr-FR" dirty="0"/>
              <a:t> et nous nous sommes demandé si ce panel est adapté à la détection de l’herpes-simplex de type 1. </a:t>
            </a:r>
          </a:p>
          <a:p>
            <a:endParaRPr lang="fr-FR" dirty="0"/>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1</a:t>
            </a:fld>
            <a:endParaRPr lang="fr-FR"/>
          </a:p>
        </p:txBody>
      </p:sp>
    </p:spTree>
    <p:extLst>
      <p:ext uri="{BB962C8B-B14F-4D97-AF65-F5344CB8AC3E}">
        <p14:creationId xmlns:p14="http://schemas.microsoft.com/office/powerpoint/2010/main" val="217938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 HSV-1 nous avons testé 5 QCMD: 4 QCMD du </a:t>
            </a:r>
            <a:r>
              <a:rPr lang="fr-FR" dirty="0" err="1"/>
              <a:t>core</a:t>
            </a:r>
            <a:r>
              <a:rPr lang="fr-FR" dirty="0"/>
              <a:t> et un  </a:t>
            </a:r>
            <a:r>
              <a:rPr lang="fr-FR" dirty="0" err="1"/>
              <a:t>educationnel</a:t>
            </a:r>
            <a:r>
              <a:rPr lang="fr-FR" dirty="0"/>
              <a:t> qui challenge plus la méthode. </a:t>
            </a:r>
          </a:p>
          <a:p>
            <a:r>
              <a:rPr lang="fr-FR" dirty="0"/>
              <a:t>Nous avons également testé les QCMD du panel CNS en ne reprenant ici que les deux </a:t>
            </a:r>
            <a:r>
              <a:rPr lang="fr-FR" dirty="0" err="1"/>
              <a:t>qcmd</a:t>
            </a:r>
            <a:r>
              <a:rPr lang="fr-FR" dirty="0"/>
              <a:t> positifs pour le HSV1. </a:t>
            </a:r>
          </a:p>
          <a:p>
            <a:r>
              <a:rPr lang="fr-FR" dirty="0"/>
              <a:t>Et 3 échantillons de patients  positifs pour HSV1.</a:t>
            </a:r>
          </a:p>
          <a:p>
            <a:r>
              <a:rPr lang="fr-FR" dirty="0"/>
              <a:t>Comme vous pouvez le voir le film </a:t>
            </a:r>
            <a:r>
              <a:rPr lang="fr-FR" dirty="0" err="1"/>
              <a:t>array</a:t>
            </a:r>
            <a:r>
              <a:rPr lang="fr-FR" dirty="0"/>
              <a:t> n’a pas pu </a:t>
            </a:r>
            <a:r>
              <a:rPr lang="fr-FR" dirty="0" err="1"/>
              <a:t>detecté</a:t>
            </a:r>
            <a:r>
              <a:rPr lang="fr-FR" dirty="0"/>
              <a:t> la majorité des échantillons positifs. </a:t>
            </a:r>
          </a:p>
          <a:p>
            <a:r>
              <a:rPr lang="fr-FR" dirty="0"/>
              <a:t>Certains échantillons on été répondu négatifs par le </a:t>
            </a:r>
            <a:r>
              <a:rPr lang="fr-FR" dirty="0" err="1"/>
              <a:t>Filmarray</a:t>
            </a:r>
            <a:r>
              <a:rPr lang="fr-FR" dirty="0"/>
              <a:t> mais présentaient une courbe de fusion on les a donc considérés douteux et les autres étaient tout simplement négatif. </a:t>
            </a:r>
          </a:p>
          <a:p>
            <a:endParaRPr lang="fr-FR" dirty="0"/>
          </a:p>
          <a:p>
            <a:r>
              <a:rPr lang="fr-FR" b="1" dirty="0"/>
              <a:t>Echantillons testés pour l'herpes de type 1</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10</a:t>
            </a:fld>
            <a:endParaRPr lang="fr-FR"/>
          </a:p>
        </p:txBody>
      </p:sp>
    </p:spTree>
    <p:extLst>
      <p:ext uri="{BB962C8B-B14F-4D97-AF65-F5344CB8AC3E}">
        <p14:creationId xmlns:p14="http://schemas.microsoft.com/office/powerpoint/2010/main" val="1262791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les échantillons douteux les courbes de fusion bien que visible étaient en dessous du </a:t>
            </a:r>
            <a:r>
              <a:rPr lang="fr-FR" dirty="0" err="1"/>
              <a:t>cut</a:t>
            </a:r>
            <a:r>
              <a:rPr lang="fr-FR" dirty="0"/>
              <a:t>-off de positivité. </a:t>
            </a:r>
          </a:p>
          <a:p>
            <a:r>
              <a:rPr lang="fr-FR" dirty="0"/>
              <a:t>Pour le QCMD 2017 01 une seule des courbes était au dessus du </a:t>
            </a:r>
            <a:r>
              <a:rPr lang="fr-FR" dirty="0" err="1"/>
              <a:t>cut</a:t>
            </a:r>
            <a:r>
              <a:rPr lang="fr-FR" dirty="0"/>
              <a:t>-off. Mais un résultat positif nécessite deux courbes positives. D’où le résultat final négatif. </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11</a:t>
            </a:fld>
            <a:endParaRPr lang="fr-FR"/>
          </a:p>
        </p:txBody>
      </p:sp>
    </p:spTree>
    <p:extLst>
      <p:ext uri="{BB962C8B-B14F-4D97-AF65-F5344CB8AC3E}">
        <p14:creationId xmlns:p14="http://schemas.microsoft.com/office/powerpoint/2010/main" val="1721936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a:solidFill>
                  <a:schemeClr val="tx1"/>
                </a:solidFill>
                <a:effectLst/>
                <a:latin typeface="+mn-lt"/>
                <a:ea typeface="+mn-ea"/>
                <a:cs typeface="+mn-cs"/>
              </a:rPr>
              <a:t>Pour les échantillons négatifs sans courbe d’amplification, la charge virale était clairement inférieure à la LOD. </a:t>
            </a:r>
          </a:p>
          <a:p>
            <a:r>
              <a:rPr lang="fr-BE" sz="1200" kern="1200" dirty="0">
                <a:solidFill>
                  <a:schemeClr val="tx1"/>
                </a:solidFill>
                <a:effectLst/>
                <a:latin typeface="+mn-lt"/>
                <a:ea typeface="+mn-ea"/>
                <a:cs typeface="+mn-cs"/>
              </a:rPr>
              <a:t>Dans les deux QCMD, la séquence amplifiée présentait une mutation qui était responsable d’un diminution de la sensibilité de 10 à 20 fois. </a:t>
            </a:r>
          </a:p>
          <a:p>
            <a:r>
              <a:rPr lang="fr-BE" sz="1200" kern="1200" dirty="0">
                <a:solidFill>
                  <a:schemeClr val="tx1"/>
                </a:solidFill>
                <a:effectLst/>
                <a:latin typeface="+mn-lt"/>
                <a:ea typeface="+mn-ea"/>
                <a:cs typeface="+mn-cs"/>
              </a:rPr>
              <a:t>Et il semblerait que la souche d’herpes utilisée pour ces QCMD est une souche encore jamais rapportée chez l’homme et dont la fréquence est inconnue</a:t>
            </a:r>
          </a:p>
          <a:p>
            <a:endParaRPr lang="fr-BE"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12</a:t>
            </a:fld>
            <a:endParaRPr lang="fr-FR"/>
          </a:p>
        </p:txBody>
      </p:sp>
    </p:spTree>
    <p:extLst>
      <p:ext uri="{BB962C8B-B14F-4D97-AF65-F5344CB8AC3E}">
        <p14:creationId xmlns:p14="http://schemas.microsoft.com/office/powerpoint/2010/main" val="3301295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a:solidFill>
                  <a:schemeClr val="tx1"/>
                </a:solidFill>
                <a:effectLst/>
                <a:latin typeface="+mn-lt"/>
                <a:ea typeface="+mn-ea"/>
                <a:cs typeface="+mn-cs"/>
              </a:rPr>
              <a:t>La LOD du Film-</a:t>
            </a:r>
            <a:r>
              <a:rPr lang="fr-BE" sz="1200" kern="1200" dirty="0" err="1">
                <a:solidFill>
                  <a:schemeClr val="tx1"/>
                </a:solidFill>
                <a:effectLst/>
                <a:latin typeface="+mn-lt"/>
                <a:ea typeface="+mn-ea"/>
                <a:cs typeface="+mn-cs"/>
              </a:rPr>
              <a:t>array</a:t>
            </a:r>
            <a:r>
              <a:rPr lang="fr-BE" sz="1200" kern="1200" dirty="0">
                <a:solidFill>
                  <a:schemeClr val="tx1"/>
                </a:solidFill>
                <a:effectLst/>
                <a:latin typeface="+mn-lt"/>
                <a:ea typeface="+mn-ea"/>
                <a:cs typeface="+mn-cs"/>
              </a:rPr>
              <a:t> pour le HSV-1 est de 1500 copies/ml.</a:t>
            </a:r>
          </a:p>
          <a:p>
            <a:r>
              <a:rPr lang="fr-BE" sz="1200" kern="1200" dirty="0">
                <a:solidFill>
                  <a:schemeClr val="tx1"/>
                </a:solidFill>
                <a:effectLst/>
                <a:latin typeface="+mn-lt"/>
                <a:ea typeface="+mn-ea"/>
                <a:cs typeface="+mn-cs"/>
              </a:rPr>
              <a:t>Ce qui est supérieur à la concentration  que l’on peut parfois retrouver dans le cadre d’une encéphalite herpétique. </a:t>
            </a:r>
          </a:p>
          <a:p>
            <a:r>
              <a:rPr lang="fr-BE" sz="1200" kern="1200" dirty="0">
                <a:solidFill>
                  <a:schemeClr val="tx1"/>
                </a:solidFill>
                <a:effectLst/>
                <a:latin typeface="+mn-lt"/>
                <a:ea typeface="+mn-ea"/>
                <a:cs typeface="+mn-cs"/>
              </a:rPr>
              <a:t>De plus, il n’y a pas de corrélation entre la charge viral et les manifestations cliniques, les complications ou le pronostic. </a:t>
            </a:r>
          </a:p>
          <a:p>
            <a:r>
              <a:rPr lang="fr-BE" sz="1200" kern="1200" dirty="0">
                <a:solidFill>
                  <a:schemeClr val="tx1"/>
                </a:solidFill>
                <a:effectLst/>
                <a:latin typeface="+mn-lt"/>
                <a:ea typeface="+mn-ea"/>
                <a:cs typeface="+mn-cs"/>
              </a:rPr>
              <a:t>En plus de cela, une seule cible est amplifiée, ce qui peut fortement impacter la sensibilité en cas de mutation de la séquence. Une des améliorations possible serait d’augmenter le nombre de cibles. </a:t>
            </a:r>
          </a:p>
          <a:p>
            <a:endParaRPr lang="fr-BE" sz="1200" kern="1200" dirty="0">
              <a:solidFill>
                <a:schemeClr val="tx1"/>
              </a:solidFill>
              <a:effectLst/>
              <a:latin typeface="+mn-lt"/>
              <a:ea typeface="+mn-ea"/>
              <a:cs typeface="+mn-cs"/>
            </a:endParaRPr>
          </a:p>
          <a:p>
            <a:r>
              <a:rPr lang="fr-BE" sz="1200" kern="1200" dirty="0">
                <a:solidFill>
                  <a:schemeClr val="tx1"/>
                </a:solidFill>
                <a:effectLst/>
                <a:latin typeface="+mn-lt"/>
                <a:ea typeface="+mn-ea"/>
                <a:cs typeface="+mn-cs"/>
              </a:rPr>
              <a:t>Le panel ME Film </a:t>
            </a:r>
            <a:r>
              <a:rPr lang="fr-BE" sz="1200" kern="1200" dirty="0" err="1">
                <a:solidFill>
                  <a:schemeClr val="tx1"/>
                </a:solidFill>
                <a:effectLst/>
                <a:latin typeface="+mn-lt"/>
                <a:ea typeface="+mn-ea"/>
                <a:cs typeface="+mn-cs"/>
              </a:rPr>
              <a:t>array</a:t>
            </a:r>
            <a:r>
              <a:rPr lang="fr-BE" sz="1200" kern="1200" dirty="0">
                <a:solidFill>
                  <a:schemeClr val="tx1"/>
                </a:solidFill>
                <a:effectLst/>
                <a:latin typeface="+mn-lt"/>
                <a:ea typeface="+mn-ea"/>
                <a:cs typeface="+mn-cs"/>
              </a:rPr>
              <a:t> est tt de même un test sensible et spécifique pour le diagnostic rapide de ME mais il faut garder en tête les limitations qu’il peut présenter. A savoir le manque de sensibilité pour le HSV1. </a:t>
            </a:r>
          </a:p>
          <a:p>
            <a:r>
              <a:rPr lang="fr-BE" sz="1200" kern="1200" dirty="0">
                <a:solidFill>
                  <a:schemeClr val="tx1"/>
                </a:solidFill>
                <a:effectLst/>
                <a:latin typeface="+mn-lt"/>
                <a:ea typeface="+mn-ea"/>
                <a:cs typeface="+mn-cs"/>
              </a:rPr>
              <a:t>Il est donc conseillé de revoir manuellement les courbes de fusion et de confirmer par une méthode plus sensible en cas de suspicion d’encéphalite herpétique. </a:t>
            </a:r>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13</a:t>
            </a:fld>
            <a:endParaRPr lang="fr-FR"/>
          </a:p>
        </p:txBody>
      </p:sp>
    </p:spTree>
    <p:extLst>
      <p:ext uri="{BB962C8B-B14F-4D97-AF65-F5344CB8AC3E}">
        <p14:creationId xmlns:p14="http://schemas.microsoft.com/office/powerpoint/2010/main" val="46952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Nous avons donc mis en place un algorithme pour pallier  à ce manque de sensibilité. </a:t>
            </a:r>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14</a:t>
            </a:fld>
            <a:endParaRPr lang="fr-FR"/>
          </a:p>
        </p:txBody>
      </p:sp>
    </p:spTree>
    <p:extLst>
      <p:ext uri="{BB962C8B-B14F-4D97-AF65-F5344CB8AC3E}">
        <p14:creationId xmlns:p14="http://schemas.microsoft.com/office/powerpoint/2010/main" val="2701966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Concrètement en cas de suspicion clinique d’encéphalite herpétique et/ou  un résultat </a:t>
            </a:r>
            <a:r>
              <a:rPr lang="fr-FR" sz="1200" dirty="0" err="1"/>
              <a:t>filmarray</a:t>
            </a:r>
            <a:r>
              <a:rPr lang="fr-FR" sz="1200" dirty="0"/>
              <a:t> douteux on confirme par une méthode plus sensible: la PCR simplex dont la LOD est de </a:t>
            </a:r>
            <a:r>
              <a:rPr lang="fr-FR" dirty="0"/>
              <a:t>57 copies/</a:t>
            </a:r>
            <a:r>
              <a:rPr lang="fr-FR" dirty="0" err="1"/>
              <a:t>mL</a:t>
            </a:r>
            <a:r>
              <a:rPr lang="fr-FR" dirty="0"/>
              <a:t>. </a:t>
            </a:r>
            <a:endParaRPr lang="fr-FR" sz="1200" dirty="0"/>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15</a:t>
            </a:fld>
            <a:endParaRPr lang="fr-FR"/>
          </a:p>
        </p:txBody>
      </p:sp>
    </p:spTree>
    <p:extLst>
      <p:ext uri="{BB962C8B-B14F-4D97-AF65-F5344CB8AC3E}">
        <p14:creationId xmlns:p14="http://schemas.microsoft.com/office/powerpoint/2010/main" val="1932742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16</a:t>
            </a:fld>
            <a:endParaRPr lang="fr-FR"/>
          </a:p>
        </p:txBody>
      </p:sp>
    </p:spTree>
    <p:extLst>
      <p:ext uri="{BB962C8B-B14F-4D97-AF65-F5344CB8AC3E}">
        <p14:creationId xmlns:p14="http://schemas.microsoft.com/office/powerpoint/2010/main" val="247316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Les atteintes du SNC peuvent être causés par de nombreux pathogènes. Aussi bien par des bactéries, des virus que des levures ou encore des parasites.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L</a:t>
            </a:r>
            <a:r>
              <a:rPr lang="fr-BE" dirty="0"/>
              <a:t>a présentation clinique est souvent similaire et il n’est pas toujours évident d’en déterminer la cause: bactérienne ou plutôt virale.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Ainsi </a:t>
            </a:r>
            <a:r>
              <a:rPr lang="fr-BE" dirty="0"/>
              <a:t>l’approche syndromique de la méningo-encéphalite a tout son intérêt car permettant une identification rapide du pathogène incriminé et une prise en charge adaptée.  </a:t>
            </a:r>
          </a:p>
          <a:p>
            <a:pPr lvl="0" defTabSz="914400">
              <a:defRPr/>
            </a:pPr>
            <a:r>
              <a:rPr lang="fr-BE" dirty="0"/>
              <a:t>Les infections virales sont en général moins sévères que les infections bactériennes qui elles sont plus fatales mais l’encéphalite herpétique est la plus sévère des infections virales du SNC. Et si elle n’est pas prise en charge rapidement peut entrainer de graves séquelles. </a:t>
            </a:r>
          </a:p>
          <a:p>
            <a:pPr lvl="0" defTabSz="914400">
              <a:defRPr/>
            </a:pPr>
            <a:r>
              <a:rPr lang="fr-BE" dirty="0"/>
              <a:t>D'où notre intérêt pour ce virus en particulier. </a:t>
            </a:r>
          </a:p>
          <a:p>
            <a:pPr lvl="0" defTabSz="914400">
              <a:defRPr/>
            </a:pPr>
            <a:r>
              <a:rPr lang="fr-BE" dirty="0"/>
              <a:t>L’incidence de l’encéphalite à HSV-1 est de 2 à 4 cas par million d’habitants par an. Elle est fatale dans 5 à 20% des cas.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2</a:t>
            </a:fld>
            <a:endParaRPr lang="fr-FR"/>
          </a:p>
        </p:txBody>
      </p:sp>
    </p:spTree>
    <p:extLst>
      <p:ext uri="{BB962C8B-B14F-4D97-AF65-F5344CB8AC3E}">
        <p14:creationId xmlns:p14="http://schemas.microsoft.com/office/powerpoint/2010/main" val="2212113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identification rapide du pathogène responsable est nécessaire pour une prise en charge adéquate. </a:t>
            </a:r>
          </a:p>
          <a:p>
            <a:endParaRPr lang="fr-FR" dirty="0"/>
          </a:p>
          <a:p>
            <a:r>
              <a:rPr lang="fr-FR" dirty="0"/>
              <a:t>Différentes méthodes dont disponibles pour établir un diagnostic. </a:t>
            </a:r>
          </a:p>
          <a:p>
            <a:r>
              <a:rPr lang="fr-FR" dirty="0"/>
              <a:t>L’examen direct bien que rapide manque de sensibilité et de spécificité.  </a:t>
            </a:r>
          </a:p>
          <a:p>
            <a:r>
              <a:rPr lang="fr-FR" dirty="0"/>
              <a:t>La culture bactérienne a un TAT trop long. </a:t>
            </a:r>
          </a:p>
          <a:p>
            <a:r>
              <a:rPr lang="fr-FR" dirty="0"/>
              <a:t>L’approche moléculaire quant à elle présente de nombreux avantages par rapport aux autres méthodes: ce sont des tests plus sensibles, plus spécifiques et souvent plus rapides. </a:t>
            </a:r>
          </a:p>
          <a:p>
            <a:r>
              <a:rPr lang="fr-FR" dirty="0"/>
              <a:t>Les tests de biologie moléculaire sont d’ailleurs depuis longtemps utilisé pour les virus, c’est d’ailleurs le gold standard.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Pour les bactéries et les levures la culture reste la méthode de choix, mais la biologie moléculaire permet d’avoir une identification plus rapide. </a:t>
            </a:r>
          </a:p>
          <a:p>
            <a:r>
              <a:rPr lang="fr-FR" dirty="0"/>
              <a:t>La PCR peut être </a:t>
            </a:r>
            <a:r>
              <a:rPr lang="fr-FR" dirty="0" err="1"/>
              <a:t>monoplex</a:t>
            </a:r>
            <a:r>
              <a:rPr lang="fr-FR" dirty="0"/>
              <a:t> détectant un seul organisme ou multiplex permettant la détection simultanée de plusieurs pathogènes ce qui est le cas du </a:t>
            </a:r>
            <a:r>
              <a:rPr lang="fr-FR" dirty="0" err="1"/>
              <a:t>Filmarray</a:t>
            </a:r>
            <a:endParaRPr lang="fr-FR" dirty="0"/>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3</a:t>
            </a:fld>
            <a:endParaRPr lang="fr-FR"/>
          </a:p>
        </p:txBody>
      </p:sp>
    </p:spTree>
    <p:extLst>
      <p:ext uri="{BB962C8B-B14F-4D97-AF65-F5344CB8AC3E}">
        <p14:creationId xmlns:p14="http://schemas.microsoft.com/office/powerpoint/2010/main" val="88997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b="0" i="0" kern="1200" dirty="0">
                <a:solidFill>
                  <a:schemeClr val="tx1"/>
                </a:solidFill>
                <a:effectLst/>
                <a:latin typeface="+mn-lt"/>
                <a:ea typeface="+mn-ea"/>
                <a:cs typeface="+mn-cs"/>
              </a:rPr>
              <a:t>Le </a:t>
            </a:r>
            <a:r>
              <a:rPr lang="fr-BE" sz="1200" b="1" i="0" kern="1200" dirty="0">
                <a:solidFill>
                  <a:schemeClr val="tx1"/>
                </a:solidFill>
                <a:effectLst/>
                <a:latin typeface="+mn-lt"/>
                <a:ea typeface="+mn-ea"/>
                <a:cs typeface="+mn-cs"/>
              </a:rPr>
              <a:t>Panel Méningite / Encéphalite </a:t>
            </a:r>
            <a:r>
              <a:rPr lang="fr-BE" sz="1200" b="1" i="0" kern="1200" dirty="0" err="1">
                <a:solidFill>
                  <a:schemeClr val="tx1"/>
                </a:solidFill>
                <a:effectLst/>
                <a:latin typeface="+mn-lt"/>
                <a:ea typeface="+mn-ea"/>
                <a:cs typeface="+mn-cs"/>
              </a:rPr>
              <a:t>FilmArray</a:t>
            </a:r>
            <a:r>
              <a:rPr lang="fr-BE" sz="1200" b="1" i="0" kern="1200" baseline="30000" dirty="0">
                <a:solidFill>
                  <a:schemeClr val="tx1"/>
                </a:solidFill>
                <a:effectLst/>
                <a:latin typeface="+mn-lt"/>
                <a:ea typeface="+mn-ea"/>
                <a:cs typeface="+mn-cs"/>
              </a:rPr>
              <a:t>®</a:t>
            </a:r>
            <a:r>
              <a:rPr lang="fr-BE" sz="1200" b="1" i="0" kern="1200" dirty="0">
                <a:solidFill>
                  <a:schemeClr val="tx1"/>
                </a:solidFill>
                <a:effectLst/>
                <a:latin typeface="+mn-lt"/>
                <a:ea typeface="+mn-ea"/>
                <a:cs typeface="+mn-cs"/>
              </a:rPr>
              <a:t> (ME)</a:t>
            </a:r>
            <a:r>
              <a:rPr lang="fr-BE" sz="1200" b="0" i="0" kern="1200" dirty="0">
                <a:solidFill>
                  <a:schemeClr val="tx1"/>
                </a:solidFill>
                <a:effectLst/>
                <a:latin typeface="+mn-lt"/>
                <a:ea typeface="+mn-ea"/>
                <a:cs typeface="+mn-cs"/>
              </a:rPr>
              <a:t> analyse le </a:t>
            </a:r>
            <a:r>
              <a:rPr lang="fr-BE" sz="1200" b="1" i="0" kern="1200" dirty="0">
                <a:solidFill>
                  <a:schemeClr val="tx1"/>
                </a:solidFill>
                <a:effectLst/>
                <a:latin typeface="+mn-lt"/>
                <a:ea typeface="+mn-ea"/>
                <a:cs typeface="+mn-cs"/>
              </a:rPr>
              <a:t>liquide céphalo-rachidien</a:t>
            </a:r>
            <a:r>
              <a:rPr lang="fr-BE" sz="1200" b="0" i="0" kern="1200" dirty="0">
                <a:solidFill>
                  <a:schemeClr val="tx1"/>
                </a:solidFill>
                <a:effectLst/>
                <a:latin typeface="+mn-lt"/>
                <a:ea typeface="+mn-ea"/>
                <a:cs typeface="+mn-cs"/>
              </a:rPr>
              <a:t> (</a:t>
            </a:r>
            <a:r>
              <a:rPr lang="fr-BE" sz="1200" b="1" i="0" kern="1200" dirty="0">
                <a:solidFill>
                  <a:schemeClr val="tx1"/>
                </a:solidFill>
                <a:effectLst/>
                <a:latin typeface="+mn-lt"/>
                <a:ea typeface="+mn-ea"/>
                <a:cs typeface="+mn-cs"/>
              </a:rPr>
              <a:t>LCR</a:t>
            </a:r>
            <a:r>
              <a:rPr lang="fr-BE" sz="1200" b="0" i="0" kern="1200" dirty="0">
                <a:solidFill>
                  <a:schemeClr val="tx1"/>
                </a:solidFill>
                <a:effectLst/>
                <a:latin typeface="+mn-lt"/>
                <a:ea typeface="+mn-ea"/>
                <a:cs typeface="+mn-cs"/>
              </a:rPr>
              <a:t>) pour une variété de pathogènes, notamment les bactéries, les virus et la levure </a:t>
            </a:r>
            <a:r>
              <a:rPr lang="fr-BE" sz="1200" b="0" i="1" kern="1200" dirty="0">
                <a:solidFill>
                  <a:schemeClr val="tx1"/>
                </a:solidFill>
                <a:effectLst/>
                <a:latin typeface="+mn-lt"/>
                <a:ea typeface="+mn-ea"/>
                <a:cs typeface="+mn-cs"/>
              </a:rPr>
              <a:t>C. </a:t>
            </a:r>
            <a:r>
              <a:rPr lang="fr-BE" sz="1200" b="0" i="1" kern="1200" dirty="0" err="1">
                <a:solidFill>
                  <a:schemeClr val="tx1"/>
                </a:solidFill>
                <a:effectLst/>
                <a:latin typeface="+mn-lt"/>
                <a:ea typeface="+mn-ea"/>
                <a:cs typeface="+mn-cs"/>
              </a:rPr>
              <a:t>neoformans</a:t>
            </a:r>
            <a:r>
              <a:rPr lang="fr-BE" sz="1200" b="0" i="1" kern="1200" dirty="0">
                <a:solidFill>
                  <a:schemeClr val="tx1"/>
                </a:solidFill>
                <a:effectLst/>
                <a:latin typeface="+mn-lt"/>
                <a:ea typeface="+mn-ea"/>
                <a:cs typeface="+mn-cs"/>
              </a:rPr>
              <a:t>/</a:t>
            </a:r>
            <a:r>
              <a:rPr lang="fr-BE" sz="1200" b="0" i="1" kern="1200" dirty="0" err="1">
                <a:solidFill>
                  <a:schemeClr val="tx1"/>
                </a:solidFill>
                <a:effectLst/>
                <a:latin typeface="+mn-lt"/>
                <a:ea typeface="+mn-ea"/>
                <a:cs typeface="+mn-cs"/>
              </a:rPr>
              <a:t>gattii</a:t>
            </a:r>
            <a:r>
              <a:rPr lang="fr-BE" sz="1200" b="0" i="0" kern="1200" dirty="0">
                <a:solidFill>
                  <a:schemeClr val="tx1"/>
                </a:solidFill>
                <a:effectLst/>
                <a:latin typeface="+mn-lt"/>
                <a:ea typeface="+mn-ea"/>
                <a:cs typeface="+mn-cs"/>
              </a:rPr>
              <a:t>.</a:t>
            </a:r>
          </a:p>
          <a:p>
            <a:r>
              <a:rPr lang="fr-BE" sz="1200" b="0" i="0" kern="1200" dirty="0">
                <a:solidFill>
                  <a:schemeClr val="tx1"/>
                </a:solidFill>
                <a:effectLst/>
                <a:latin typeface="+mn-lt"/>
                <a:ea typeface="+mn-ea"/>
                <a:cs typeface="+mn-cs"/>
              </a:rPr>
              <a:t>Il nécessite un volume de 200 </a:t>
            </a:r>
            <a:r>
              <a:rPr lang="el-GR" sz="1200" dirty="0"/>
              <a:t>μ</a:t>
            </a:r>
            <a:r>
              <a:rPr lang="fr-FR" sz="1200" dirty="0"/>
              <a:t>L de LCR. </a:t>
            </a:r>
            <a:br>
              <a:rPr lang="fr-BE" sz="1200" b="0" i="0" kern="1200" dirty="0">
                <a:solidFill>
                  <a:schemeClr val="tx1"/>
                </a:solidFill>
                <a:effectLst/>
                <a:latin typeface="+mn-lt"/>
                <a:ea typeface="+mn-ea"/>
                <a:cs typeface="+mn-cs"/>
              </a:rPr>
            </a:br>
            <a:endParaRPr lang="fr-BE" sz="1200" b="0" i="0" kern="1200" dirty="0">
              <a:solidFill>
                <a:schemeClr val="tx1"/>
              </a:solidFill>
              <a:effectLst/>
              <a:latin typeface="+mn-lt"/>
              <a:ea typeface="+mn-ea"/>
              <a:cs typeface="+mn-cs"/>
            </a:endParaRPr>
          </a:p>
          <a:p>
            <a:r>
              <a:rPr lang="fr-BE" sz="1200" b="1" i="0" kern="1200" dirty="0">
                <a:solidFill>
                  <a:schemeClr val="tx1"/>
                </a:solidFill>
                <a:effectLst/>
                <a:latin typeface="+mn-lt"/>
                <a:ea typeface="+mn-ea"/>
                <a:cs typeface="+mn-cs"/>
              </a:rPr>
              <a:t>Simple </a:t>
            </a:r>
            <a:r>
              <a:rPr lang="fr-BE" sz="1200" b="0" i="0" kern="1200" dirty="0">
                <a:solidFill>
                  <a:schemeClr val="tx1"/>
                </a:solidFill>
                <a:effectLst/>
                <a:latin typeface="+mn-lt"/>
                <a:ea typeface="+mn-ea"/>
                <a:cs typeface="+mn-cs"/>
              </a:rPr>
              <a:t>:</a:t>
            </a:r>
          </a:p>
          <a:p>
            <a:pPr lvl="1"/>
            <a:r>
              <a:rPr lang="fr-BE" sz="1200" b="0" i="0" kern="1200" dirty="0">
                <a:solidFill>
                  <a:schemeClr val="tx1"/>
                </a:solidFill>
                <a:effectLst/>
                <a:latin typeface="+mn-lt"/>
                <a:ea typeface="+mn-ea"/>
                <a:cs typeface="+mn-cs"/>
              </a:rPr>
              <a:t>2 minutes de temps de manipulation</a:t>
            </a:r>
          </a:p>
          <a:p>
            <a:r>
              <a:rPr lang="fr-BE" sz="1200" b="1" i="0" kern="1200" dirty="0">
                <a:solidFill>
                  <a:schemeClr val="tx1"/>
                </a:solidFill>
                <a:effectLst/>
                <a:latin typeface="+mn-lt"/>
                <a:ea typeface="+mn-ea"/>
                <a:cs typeface="+mn-cs"/>
              </a:rPr>
              <a:t>Facile </a:t>
            </a:r>
            <a:r>
              <a:rPr lang="fr-BE" sz="1200" b="0" i="0" kern="1200" dirty="0">
                <a:solidFill>
                  <a:schemeClr val="tx1"/>
                </a:solidFill>
                <a:effectLst/>
                <a:latin typeface="+mn-lt"/>
                <a:ea typeface="+mn-ea"/>
                <a:cs typeface="+mn-cs"/>
              </a:rPr>
              <a:t>:</a:t>
            </a:r>
          </a:p>
          <a:p>
            <a:pPr lvl="1"/>
            <a:r>
              <a:rPr lang="fr-BE" sz="1200" b="0" i="0" kern="1200" dirty="0">
                <a:solidFill>
                  <a:schemeClr val="tx1"/>
                </a:solidFill>
                <a:effectLst/>
                <a:latin typeface="+mn-lt"/>
                <a:ea typeface="+mn-ea"/>
                <a:cs typeface="+mn-cs"/>
              </a:rPr>
              <a:t>Pas de pipetage de précision</a:t>
            </a:r>
          </a:p>
          <a:p>
            <a:pPr lvl="1"/>
            <a:r>
              <a:rPr lang="fr-BE" sz="1200" b="0" i="0" kern="1200" dirty="0">
                <a:solidFill>
                  <a:schemeClr val="tx1"/>
                </a:solidFill>
                <a:effectLst/>
                <a:latin typeface="+mn-lt"/>
                <a:ea typeface="+mn-ea"/>
                <a:cs typeface="+mn-cs"/>
              </a:rPr>
              <a:t>Pas de formation en biologie moléculaire nécessaire</a:t>
            </a:r>
          </a:p>
          <a:p>
            <a:r>
              <a:rPr lang="fr-BE" sz="1200" b="1" i="0" kern="1200" dirty="0">
                <a:solidFill>
                  <a:schemeClr val="tx1"/>
                </a:solidFill>
                <a:effectLst/>
                <a:latin typeface="+mn-lt"/>
                <a:ea typeface="+mn-ea"/>
                <a:cs typeface="+mn-cs"/>
              </a:rPr>
              <a:t>Rapide</a:t>
            </a:r>
            <a:r>
              <a:rPr lang="fr-BE" sz="1200" b="0" i="0" kern="1200" dirty="0">
                <a:solidFill>
                  <a:schemeClr val="tx1"/>
                </a:solidFill>
                <a:effectLst/>
                <a:latin typeface="+mn-lt"/>
                <a:ea typeface="+mn-ea"/>
                <a:cs typeface="+mn-cs"/>
              </a:rPr>
              <a:t> :</a:t>
            </a:r>
          </a:p>
          <a:p>
            <a:pPr lvl="1"/>
            <a:r>
              <a:rPr lang="fr-BE" sz="1200" b="0" i="0" kern="1200" dirty="0">
                <a:solidFill>
                  <a:schemeClr val="tx1"/>
                </a:solidFill>
                <a:effectLst/>
                <a:latin typeface="+mn-lt"/>
                <a:ea typeface="+mn-ea"/>
                <a:cs typeface="+mn-cs"/>
              </a:rPr>
              <a:t>Résultats rendus en 1 heure environ</a:t>
            </a:r>
          </a:p>
          <a:p>
            <a:r>
              <a:rPr lang="fr-BE" sz="1200" b="1" i="0" kern="1200" dirty="0">
                <a:solidFill>
                  <a:schemeClr val="tx1"/>
                </a:solidFill>
                <a:effectLst/>
                <a:latin typeface="+mn-lt"/>
                <a:ea typeface="+mn-ea"/>
                <a:cs typeface="+mn-cs"/>
              </a:rPr>
              <a:t>Détection simultanée</a:t>
            </a:r>
            <a:r>
              <a:rPr lang="fr-BE" sz="1200" b="0" i="0" kern="1200" dirty="0">
                <a:solidFill>
                  <a:schemeClr val="tx1"/>
                </a:solidFill>
                <a:effectLst/>
                <a:latin typeface="+mn-lt"/>
                <a:ea typeface="+mn-ea"/>
                <a:cs typeface="+mn-cs"/>
              </a:rPr>
              <a:t> :</a:t>
            </a:r>
          </a:p>
          <a:p>
            <a:pPr lvl="1"/>
            <a:r>
              <a:rPr lang="fr-BE" sz="1200" b="0" i="0" kern="1200" dirty="0">
                <a:solidFill>
                  <a:schemeClr val="tx1"/>
                </a:solidFill>
                <a:effectLst/>
                <a:latin typeface="+mn-lt"/>
                <a:ea typeface="+mn-ea"/>
                <a:cs typeface="+mn-cs"/>
              </a:rPr>
              <a:t>14 cibles (bactéries, virus et levure)</a:t>
            </a:r>
          </a:p>
          <a:p>
            <a:endParaRPr lang="fr-FR" dirty="0"/>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4</a:t>
            </a:fld>
            <a:endParaRPr lang="fr-FR"/>
          </a:p>
        </p:txBody>
      </p:sp>
    </p:spTree>
    <p:extLst>
      <p:ext uri="{BB962C8B-B14F-4D97-AF65-F5344CB8AC3E}">
        <p14:creationId xmlns:p14="http://schemas.microsoft.com/office/powerpoint/2010/main" val="3159278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b="0" i="0" kern="1200" dirty="0">
                <a:solidFill>
                  <a:schemeClr val="tx1"/>
                </a:solidFill>
                <a:effectLst/>
                <a:latin typeface="+mn-lt"/>
                <a:ea typeface="+mn-ea"/>
                <a:cs typeface="+mn-cs"/>
              </a:rPr>
              <a:t>La cassette </a:t>
            </a:r>
            <a:r>
              <a:rPr lang="fr-BE" sz="1200" b="1" i="0" kern="1200" dirty="0" err="1">
                <a:solidFill>
                  <a:schemeClr val="tx1"/>
                </a:solidFill>
                <a:effectLst/>
                <a:latin typeface="+mn-lt"/>
                <a:ea typeface="+mn-ea"/>
                <a:cs typeface="+mn-cs"/>
              </a:rPr>
              <a:t>FilmArray</a:t>
            </a:r>
            <a:r>
              <a:rPr lang="fr-BE" sz="1200" b="1" i="0" kern="1200" baseline="30000" dirty="0">
                <a:solidFill>
                  <a:schemeClr val="tx1"/>
                </a:solidFill>
                <a:effectLst/>
                <a:latin typeface="+mn-lt"/>
                <a:ea typeface="+mn-ea"/>
                <a:cs typeface="+mn-cs"/>
              </a:rPr>
              <a:t>®     </a:t>
            </a:r>
            <a:r>
              <a:rPr lang="fr-BE" sz="1200" b="0" i="0" kern="1200" baseline="0" dirty="0">
                <a:solidFill>
                  <a:schemeClr val="tx1"/>
                </a:solidFill>
                <a:effectLst/>
                <a:latin typeface="+mn-lt"/>
                <a:ea typeface="+mn-ea"/>
                <a:cs typeface="+mn-cs"/>
              </a:rPr>
              <a:t>est</a:t>
            </a:r>
            <a:r>
              <a:rPr lang="fr-BE" sz="1200" b="0" i="0" kern="1200" baseline="30000" dirty="0">
                <a:solidFill>
                  <a:schemeClr val="tx1"/>
                </a:solidFill>
                <a:effectLst/>
                <a:latin typeface="+mn-lt"/>
                <a:ea typeface="+mn-ea"/>
                <a:cs typeface="+mn-cs"/>
              </a:rPr>
              <a:t> </a:t>
            </a:r>
            <a:r>
              <a:rPr lang="fr-BE" sz="1200" kern="1200" dirty="0">
                <a:solidFill>
                  <a:schemeClr val="tx1"/>
                </a:solidFill>
                <a:effectLst/>
                <a:latin typeface="+mn-lt"/>
                <a:ea typeface="+mn-ea"/>
                <a:cs typeface="+mn-cs"/>
              </a:rPr>
              <a:t>un système fermé jetable qui comprend tous le </a:t>
            </a:r>
            <a:r>
              <a:rPr lang="fr-BE" sz="1200" b="0" i="0" kern="1200" dirty="0">
                <a:solidFill>
                  <a:schemeClr val="tx1"/>
                </a:solidFill>
                <a:effectLst/>
                <a:latin typeface="+mn-lt"/>
                <a:ea typeface="+mn-ea"/>
                <a:cs typeface="+mn-cs"/>
              </a:rPr>
              <a:t>nécessaire pour l’extraction, la </a:t>
            </a:r>
            <a:r>
              <a:rPr lang="fr-BE" sz="1200" b="1" i="0" kern="1200" dirty="0">
                <a:solidFill>
                  <a:schemeClr val="tx1"/>
                </a:solidFill>
                <a:effectLst/>
                <a:latin typeface="+mn-lt"/>
                <a:ea typeface="+mn-ea"/>
                <a:cs typeface="+mn-cs"/>
              </a:rPr>
              <a:t>PCR</a:t>
            </a:r>
            <a:r>
              <a:rPr lang="fr-BE" sz="1200" b="0" i="0" kern="1200" dirty="0">
                <a:solidFill>
                  <a:schemeClr val="tx1"/>
                </a:solidFill>
                <a:effectLst/>
                <a:latin typeface="+mn-lt"/>
                <a:ea typeface="+mn-ea"/>
                <a:cs typeface="+mn-cs"/>
              </a:rPr>
              <a:t>  et la détection. </a:t>
            </a:r>
            <a:r>
              <a:rPr lang="fr-BE" sz="1200" kern="1200" dirty="0">
                <a:solidFill>
                  <a:schemeClr val="tx1"/>
                </a:solidFill>
                <a:effectLst/>
                <a:latin typeface="+mn-lt"/>
                <a:ea typeface="+mn-ea"/>
                <a:cs typeface="+mn-cs"/>
              </a:rPr>
              <a:t>Le composant en plastique rigide (support) de la cassette contient les </a:t>
            </a:r>
            <a:r>
              <a:rPr lang="fr-BE" sz="1200" kern="1200" dirty="0" err="1">
                <a:solidFill>
                  <a:schemeClr val="tx1"/>
                </a:solidFill>
                <a:effectLst/>
                <a:latin typeface="+mn-lt"/>
                <a:ea typeface="+mn-ea"/>
                <a:cs typeface="+mn-cs"/>
              </a:rPr>
              <a:t>réactifs</a:t>
            </a:r>
            <a:r>
              <a:rPr lang="fr-BE" sz="1200" kern="1200" dirty="0">
                <a:solidFill>
                  <a:schemeClr val="tx1"/>
                </a:solidFill>
                <a:effectLst/>
                <a:latin typeface="+mn-lt"/>
                <a:ea typeface="+mn-ea"/>
                <a:cs typeface="+mn-cs"/>
              </a:rPr>
              <a:t> </a:t>
            </a:r>
            <a:r>
              <a:rPr lang="fr-BE" sz="1200" kern="1200" dirty="0" err="1">
                <a:solidFill>
                  <a:schemeClr val="tx1"/>
                </a:solidFill>
                <a:effectLst/>
                <a:latin typeface="+mn-lt"/>
                <a:ea typeface="+mn-ea"/>
                <a:cs typeface="+mn-cs"/>
              </a:rPr>
              <a:t>lyophilisés</a:t>
            </a:r>
            <a:r>
              <a:rPr lang="fr-BE" sz="1200" kern="1200" dirty="0">
                <a:solidFill>
                  <a:schemeClr val="tx1"/>
                </a:solidFill>
                <a:effectLst/>
                <a:latin typeface="+mn-lt"/>
                <a:ea typeface="+mn-ea"/>
                <a:cs typeface="+mn-cs"/>
              </a:rPr>
              <a:t>. La partie en plastique souple de la cassette se divise en segments discrets (plaquettes) dans lesquels les processus chimiques sont exécutés. </a:t>
            </a:r>
            <a:r>
              <a:rPr lang="fr-BE" sz="1200" b="0" i="0" kern="1200" dirty="0">
                <a:solidFill>
                  <a:schemeClr val="tx1"/>
                </a:solidFill>
                <a:effectLst/>
                <a:latin typeface="+mn-lt"/>
                <a:ea typeface="+mn-ea"/>
                <a:cs typeface="+mn-cs"/>
              </a:rPr>
              <a:t>Avant l'analyse, l'utilisateur prépare la cassette en y injectant la solution d'hydratation et l'échantillon combiné avec son tampon de lyse. </a:t>
            </a:r>
            <a:r>
              <a:rPr lang="fr-BE" sz="1200" b="1" i="0" kern="1200" dirty="0">
                <a:solidFill>
                  <a:schemeClr val="tx1"/>
                </a:solidFill>
                <a:effectLst/>
                <a:latin typeface="+mn-lt"/>
                <a:ea typeface="+mn-ea"/>
                <a:cs typeface="+mn-cs"/>
              </a:rPr>
              <a:t>L’automate </a:t>
            </a:r>
            <a:r>
              <a:rPr lang="fr-BE" sz="1200" b="1" i="0" kern="1200" dirty="0" err="1">
                <a:solidFill>
                  <a:schemeClr val="tx1"/>
                </a:solidFill>
                <a:effectLst/>
                <a:latin typeface="+mn-lt"/>
                <a:ea typeface="+mn-ea"/>
                <a:cs typeface="+mn-cs"/>
              </a:rPr>
              <a:t>FilmArray</a:t>
            </a:r>
            <a:r>
              <a:rPr lang="fr-BE" sz="1200" b="1" i="0" kern="1200" baseline="30000" dirty="0">
                <a:solidFill>
                  <a:schemeClr val="tx1"/>
                </a:solidFill>
                <a:effectLst/>
                <a:latin typeface="+mn-lt"/>
                <a:ea typeface="+mn-ea"/>
                <a:cs typeface="+mn-cs"/>
              </a:rPr>
              <a:t>® </a:t>
            </a:r>
            <a:r>
              <a:rPr lang="fr-BE" sz="1200" b="1" i="0" kern="1200" dirty="0">
                <a:solidFill>
                  <a:schemeClr val="tx1"/>
                </a:solidFill>
                <a:effectLst/>
                <a:latin typeface="+mn-lt"/>
                <a:ea typeface="+mn-ea"/>
                <a:cs typeface="+mn-cs"/>
              </a:rPr>
              <a:t>fait le reste.</a:t>
            </a:r>
          </a:p>
          <a:p>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Dans un premier temps, </a:t>
            </a:r>
            <a:r>
              <a:rPr lang="fr-BE" sz="1200" b="1" i="0" kern="1200" dirty="0" err="1">
                <a:solidFill>
                  <a:schemeClr val="tx1"/>
                </a:solidFill>
                <a:effectLst/>
                <a:latin typeface="+mn-lt"/>
                <a:ea typeface="+mn-ea"/>
                <a:cs typeface="+mn-cs"/>
              </a:rPr>
              <a:t>FilmArray</a:t>
            </a:r>
            <a:r>
              <a:rPr lang="fr-BE" sz="1200" b="1" i="0" kern="1200" baseline="30000" dirty="0">
                <a:solidFill>
                  <a:schemeClr val="tx1"/>
                </a:solidFill>
                <a:effectLst/>
                <a:latin typeface="+mn-lt"/>
                <a:ea typeface="+mn-ea"/>
                <a:cs typeface="+mn-cs"/>
              </a:rPr>
              <a:t>® </a:t>
            </a:r>
            <a:r>
              <a:rPr lang="fr-BE" sz="1200" b="0" i="0" kern="1200" baseline="30000" dirty="0">
                <a:solidFill>
                  <a:schemeClr val="tx1"/>
                </a:solidFill>
                <a:effectLst/>
                <a:latin typeface="+mn-lt"/>
                <a:ea typeface="+mn-ea"/>
                <a:cs typeface="+mn-cs"/>
              </a:rPr>
              <a:t> </a:t>
            </a:r>
            <a:r>
              <a:rPr lang="fr-BE" sz="1200" b="0" i="0" kern="1200" dirty="0">
                <a:solidFill>
                  <a:schemeClr val="tx1"/>
                </a:solidFill>
                <a:effectLst/>
                <a:latin typeface="+mn-lt"/>
                <a:ea typeface="+mn-ea"/>
                <a:cs typeface="+mn-cs"/>
              </a:rPr>
              <a:t> effectue une extraction des acides nucléiques de l’échantillon au niveau de la </a:t>
            </a:r>
            <a:r>
              <a:rPr lang="fr-BE" sz="1200" b="0" i="0" kern="1200" dirty="0" err="1">
                <a:solidFill>
                  <a:schemeClr val="tx1"/>
                </a:solidFill>
                <a:effectLst/>
                <a:latin typeface="+mn-lt"/>
                <a:ea typeface="+mn-ea"/>
                <a:cs typeface="+mn-cs"/>
              </a:rPr>
              <a:t>cell</a:t>
            </a:r>
            <a:r>
              <a:rPr lang="fr-BE" sz="1200" b="0" i="0" kern="1200" dirty="0">
                <a:solidFill>
                  <a:schemeClr val="tx1"/>
                </a:solidFill>
                <a:effectLst/>
                <a:latin typeface="+mn-lt"/>
                <a:ea typeface="+mn-ea"/>
                <a:cs typeface="+mn-cs"/>
              </a:rPr>
              <a:t> </a:t>
            </a:r>
            <a:r>
              <a:rPr lang="fr-BE" sz="1200" b="0" i="0" kern="1200" dirty="0" err="1">
                <a:solidFill>
                  <a:schemeClr val="tx1"/>
                </a:solidFill>
                <a:effectLst/>
                <a:latin typeface="+mn-lt"/>
                <a:ea typeface="+mn-ea"/>
                <a:cs typeface="+mn-cs"/>
              </a:rPr>
              <a:t>lysis</a:t>
            </a:r>
            <a:r>
              <a:rPr lang="fr-BE" sz="1200" b="0" i="0" kern="1200" dirty="0">
                <a:solidFill>
                  <a:schemeClr val="tx1"/>
                </a:solidFill>
                <a:effectLst/>
                <a:latin typeface="+mn-lt"/>
                <a:ea typeface="+mn-ea"/>
                <a:cs typeface="+mn-cs"/>
              </a:rPr>
              <a:t> et procède ensuite à une purification.</a:t>
            </a:r>
          </a:p>
          <a:p>
            <a:r>
              <a:rPr lang="fr-BE" sz="1200" b="0" i="0" kern="1200" dirty="0">
                <a:solidFill>
                  <a:schemeClr val="tx1"/>
                </a:solidFill>
                <a:effectLst/>
                <a:latin typeface="+mn-lt"/>
                <a:ea typeface="+mn-ea"/>
                <a:cs typeface="+mn-cs"/>
              </a:rPr>
              <a:t> </a:t>
            </a:r>
          </a:p>
          <a:p>
            <a:r>
              <a:rPr lang="fr-BE" sz="1200" b="0" i="0" kern="1200" dirty="0">
                <a:solidFill>
                  <a:schemeClr val="tx1"/>
                </a:solidFill>
                <a:effectLst/>
                <a:latin typeface="+mn-lt"/>
                <a:ea typeface="+mn-ea"/>
                <a:cs typeface="+mn-cs"/>
              </a:rPr>
              <a:t>Le </a:t>
            </a:r>
            <a:r>
              <a:rPr lang="fr-BE" sz="1200" b="1" i="0" kern="1200" dirty="0" err="1">
                <a:solidFill>
                  <a:schemeClr val="tx1"/>
                </a:solidFill>
                <a:effectLst/>
                <a:latin typeface="+mn-lt"/>
                <a:ea typeface="+mn-ea"/>
                <a:cs typeface="+mn-cs"/>
              </a:rPr>
              <a:t>FilmArray</a:t>
            </a:r>
            <a:r>
              <a:rPr lang="fr-BE" sz="1200" b="1" i="0" kern="1200" baseline="30000" dirty="0">
                <a:solidFill>
                  <a:schemeClr val="tx1"/>
                </a:solidFill>
                <a:effectLst/>
                <a:latin typeface="+mn-lt"/>
                <a:ea typeface="+mn-ea"/>
                <a:cs typeface="+mn-cs"/>
              </a:rPr>
              <a:t>® </a:t>
            </a:r>
            <a:r>
              <a:rPr lang="fr-BE" sz="1200" b="0" i="0" kern="1200" dirty="0">
                <a:solidFill>
                  <a:schemeClr val="tx1"/>
                </a:solidFill>
                <a:effectLst/>
                <a:latin typeface="+mn-lt"/>
                <a:ea typeface="+mn-ea"/>
                <a:cs typeface="+mn-cs"/>
              </a:rPr>
              <a:t> effectue ensuite une </a:t>
            </a:r>
            <a:r>
              <a:rPr lang="fr-BE" sz="1200" b="0" i="0" kern="1200" dirty="0" err="1">
                <a:solidFill>
                  <a:schemeClr val="tx1"/>
                </a:solidFill>
                <a:effectLst/>
                <a:latin typeface="+mn-lt"/>
                <a:ea typeface="+mn-ea"/>
                <a:cs typeface="+mn-cs"/>
              </a:rPr>
              <a:t>nested</a:t>
            </a:r>
            <a:r>
              <a:rPr lang="fr-BE" sz="1200" b="0" i="0" kern="1200" dirty="0">
                <a:solidFill>
                  <a:schemeClr val="tx1"/>
                </a:solidFill>
                <a:effectLst/>
                <a:latin typeface="+mn-lt"/>
                <a:ea typeface="+mn-ea"/>
                <a:cs typeface="+mn-cs"/>
              </a:rPr>
              <a:t> PCR en 2 étapes successives :</a:t>
            </a:r>
            <a:br>
              <a:rPr lang="fr-BE" sz="1200" b="0" i="0" kern="1200" dirty="0">
                <a:solidFill>
                  <a:schemeClr val="tx1"/>
                </a:solidFill>
                <a:effectLst/>
                <a:latin typeface="+mn-lt"/>
                <a:ea typeface="+mn-ea"/>
                <a:cs typeface="+mn-cs"/>
              </a:rPr>
            </a:br>
            <a:endParaRPr lang="fr-BE" sz="1200" b="0" i="0" kern="1200" dirty="0">
              <a:solidFill>
                <a:schemeClr val="tx1"/>
              </a:solidFill>
              <a:effectLst/>
              <a:latin typeface="+mn-lt"/>
              <a:ea typeface="+mn-ea"/>
              <a:cs typeface="+mn-cs"/>
            </a:endParaRPr>
          </a:p>
          <a:p>
            <a:pPr lvl="1"/>
            <a:r>
              <a:rPr lang="fr-BE" sz="1200" b="0" i="0" kern="1200" dirty="0">
                <a:solidFill>
                  <a:schemeClr val="tx1"/>
                </a:solidFill>
                <a:effectLst/>
                <a:latin typeface="+mn-lt"/>
                <a:ea typeface="+mn-ea"/>
                <a:cs typeface="+mn-cs"/>
              </a:rPr>
              <a:t>La première </a:t>
            </a:r>
            <a:r>
              <a:rPr lang="fr-BE" sz="1200" b="1" i="0" kern="1200" dirty="0">
                <a:solidFill>
                  <a:schemeClr val="tx1"/>
                </a:solidFill>
                <a:effectLst/>
                <a:latin typeface="+mn-lt"/>
                <a:ea typeface="+mn-ea"/>
                <a:cs typeface="+mn-cs"/>
              </a:rPr>
              <a:t>PCR</a:t>
            </a:r>
            <a:r>
              <a:rPr lang="fr-BE" sz="1200" b="0" i="0" kern="1200" dirty="0">
                <a:solidFill>
                  <a:schemeClr val="tx1"/>
                </a:solidFill>
                <a:effectLst/>
                <a:latin typeface="+mn-lt"/>
                <a:ea typeface="+mn-ea"/>
                <a:cs typeface="+mn-cs"/>
              </a:rPr>
              <a:t> est une réaction hautement multiplexée pour amplifier toutes les cibles du panel.</a:t>
            </a:r>
          </a:p>
          <a:p>
            <a:pPr lvl="1"/>
            <a:r>
              <a:rPr lang="fr-BE" sz="1200" b="0" i="0" kern="1200" dirty="0">
                <a:solidFill>
                  <a:schemeClr val="tx1"/>
                </a:solidFill>
                <a:effectLst/>
                <a:latin typeface="+mn-lt"/>
                <a:ea typeface="+mn-ea"/>
                <a:cs typeface="+mn-cs"/>
              </a:rPr>
              <a:t>La deuxième </a:t>
            </a:r>
            <a:r>
              <a:rPr lang="fr-BE" sz="1200" b="1" i="0" kern="1200" dirty="0">
                <a:solidFill>
                  <a:schemeClr val="tx1"/>
                </a:solidFill>
                <a:effectLst/>
                <a:latin typeface="+mn-lt"/>
                <a:ea typeface="+mn-ea"/>
                <a:cs typeface="+mn-cs"/>
              </a:rPr>
              <a:t>PCR</a:t>
            </a:r>
            <a:r>
              <a:rPr lang="fr-BE" sz="1200" b="0" i="0" kern="1200" dirty="0">
                <a:solidFill>
                  <a:schemeClr val="tx1"/>
                </a:solidFill>
                <a:effectLst/>
                <a:latin typeface="+mn-lt"/>
                <a:ea typeface="+mn-ea"/>
                <a:cs typeface="+mn-cs"/>
              </a:rPr>
              <a:t> amplifie chaque cible individuellement dans un puit défini à l'aide d'un couple d'amorces situées à l'intérieur du produit de la première </a:t>
            </a:r>
            <a:r>
              <a:rPr lang="fr-BE" sz="1200" b="1" i="0" kern="1200" dirty="0">
                <a:solidFill>
                  <a:schemeClr val="tx1"/>
                </a:solidFill>
                <a:effectLst/>
                <a:latin typeface="+mn-lt"/>
                <a:ea typeface="+mn-ea"/>
                <a:cs typeface="+mn-cs"/>
              </a:rPr>
              <a:t>PCR.</a:t>
            </a:r>
          </a:p>
          <a:p>
            <a:pPr lvl="1"/>
            <a:r>
              <a:rPr lang="fr-BE" sz="1200" b="1" i="0" kern="1200" dirty="0">
                <a:solidFill>
                  <a:schemeClr val="tx1"/>
                </a:solidFill>
                <a:effectLst/>
                <a:latin typeface="+mn-lt"/>
                <a:ea typeface="+mn-ea"/>
                <a:cs typeface="+mn-cs"/>
              </a:rPr>
              <a:t>Pour chaque pathogène on a une à deux </a:t>
            </a:r>
            <a:r>
              <a:rPr lang="fr-BE" sz="1200" b="1" i="0" kern="1200" dirty="0" err="1">
                <a:solidFill>
                  <a:schemeClr val="tx1"/>
                </a:solidFill>
                <a:effectLst/>
                <a:latin typeface="+mn-lt"/>
                <a:ea typeface="+mn-ea"/>
                <a:cs typeface="+mn-cs"/>
              </a:rPr>
              <a:t>target</a:t>
            </a:r>
            <a:r>
              <a:rPr lang="fr-BE" sz="1200" b="1" i="0" kern="1200" dirty="0">
                <a:solidFill>
                  <a:schemeClr val="tx1"/>
                </a:solidFill>
                <a:effectLst/>
                <a:latin typeface="+mn-lt"/>
                <a:ea typeface="+mn-ea"/>
                <a:cs typeface="+mn-cs"/>
              </a:rPr>
              <a:t> spécifique.  Et chaque </a:t>
            </a:r>
            <a:r>
              <a:rPr lang="fr-BE" sz="1200" b="1" i="0" kern="1200" dirty="0" err="1">
                <a:solidFill>
                  <a:schemeClr val="tx1"/>
                </a:solidFill>
                <a:effectLst/>
                <a:latin typeface="+mn-lt"/>
                <a:ea typeface="+mn-ea"/>
                <a:cs typeface="+mn-cs"/>
              </a:rPr>
              <a:t>target</a:t>
            </a:r>
            <a:r>
              <a:rPr lang="fr-BE" sz="1200" b="1" i="0" kern="1200" dirty="0">
                <a:solidFill>
                  <a:schemeClr val="tx1"/>
                </a:solidFill>
                <a:effectLst/>
                <a:latin typeface="+mn-lt"/>
                <a:ea typeface="+mn-ea"/>
                <a:cs typeface="+mn-cs"/>
              </a:rPr>
              <a:t> est amplifiée dans 3 puits,  donc en </a:t>
            </a:r>
            <a:r>
              <a:rPr lang="fr-BE" sz="1200" b="1" i="0" kern="1200" dirty="0" err="1">
                <a:solidFill>
                  <a:schemeClr val="tx1"/>
                </a:solidFill>
                <a:effectLst/>
                <a:latin typeface="+mn-lt"/>
                <a:ea typeface="+mn-ea"/>
                <a:cs typeface="+mn-cs"/>
              </a:rPr>
              <a:t>triplicat</a:t>
            </a:r>
            <a:r>
              <a:rPr lang="fr-BE" sz="1200" b="1" i="0" kern="1200" dirty="0">
                <a:solidFill>
                  <a:schemeClr val="tx1"/>
                </a:solidFill>
                <a:effectLst/>
                <a:latin typeface="+mn-lt"/>
                <a:ea typeface="+mn-ea"/>
                <a:cs typeface="+mn-cs"/>
              </a:rPr>
              <a:t>. </a:t>
            </a:r>
          </a:p>
          <a:p>
            <a:pPr lvl="1"/>
            <a:r>
              <a:rPr lang="fr-BE" sz="1200" b="1" i="0" kern="1200" dirty="0">
                <a:solidFill>
                  <a:schemeClr val="tx1"/>
                </a:solidFill>
                <a:effectLst/>
                <a:latin typeface="+mn-lt"/>
                <a:ea typeface="+mn-ea"/>
                <a:cs typeface="+mn-cs"/>
              </a:rPr>
              <a:t>Par exemple, sur ce schéma, après le PCR 1 qui amplifie toutes les cibles recherchées, on a la PCR 2 qui amplifie dans ce cas ci 2 </a:t>
            </a:r>
            <a:r>
              <a:rPr lang="fr-BE" sz="1200" b="1" i="0" kern="1200" dirty="0" err="1">
                <a:solidFill>
                  <a:schemeClr val="tx1"/>
                </a:solidFill>
                <a:effectLst/>
                <a:latin typeface="+mn-lt"/>
                <a:ea typeface="+mn-ea"/>
                <a:cs typeface="+mn-cs"/>
              </a:rPr>
              <a:t>target</a:t>
            </a:r>
            <a:r>
              <a:rPr lang="fr-BE" sz="1200" b="1" i="0" kern="1200" dirty="0">
                <a:solidFill>
                  <a:schemeClr val="tx1"/>
                </a:solidFill>
                <a:effectLst/>
                <a:latin typeface="+mn-lt"/>
                <a:ea typeface="+mn-ea"/>
                <a:cs typeface="+mn-cs"/>
              </a:rPr>
              <a:t> d’un pathogène précis 3 fois. Les 6 puits représentées correspondent à l’identification d’un seul pathogène. </a:t>
            </a:r>
          </a:p>
          <a:p>
            <a:pPr lvl="1"/>
            <a:endParaRPr lang="fr-BE" sz="1200" b="0" i="0" kern="1200" dirty="0">
              <a:solidFill>
                <a:schemeClr val="tx1"/>
              </a:solidFill>
              <a:effectLst/>
              <a:latin typeface="+mn-lt"/>
              <a:ea typeface="+mn-ea"/>
              <a:cs typeface="+mn-cs"/>
            </a:endParaRPr>
          </a:p>
          <a:p>
            <a:r>
              <a:rPr lang="fr-BE" sz="1200" b="0" i="0" kern="1200" dirty="0">
                <a:solidFill>
                  <a:schemeClr val="tx1"/>
                </a:solidFill>
                <a:effectLst/>
                <a:latin typeface="+mn-lt"/>
                <a:ea typeface="+mn-ea"/>
                <a:cs typeface="+mn-cs"/>
              </a:rPr>
              <a:t>L’analyse automatique des courbes de fusion par le logiciel permet ensuite de générer le rapport des résultats complet</a:t>
            </a:r>
          </a:p>
          <a:p>
            <a:endParaRPr lang="fr-BE" sz="1200" kern="1200" dirty="0">
              <a:solidFill>
                <a:schemeClr val="tx1"/>
              </a:solidFill>
              <a:effectLst/>
              <a:latin typeface="+mn-lt"/>
              <a:ea typeface="+mn-ea"/>
              <a:cs typeface="+mn-cs"/>
            </a:endParaRPr>
          </a:p>
          <a:p>
            <a:endParaRPr lang="fr-BE"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BE" dirty="0"/>
          </a:p>
          <a:p>
            <a:endParaRPr lang="fr-BE" dirty="0"/>
          </a:p>
          <a:p>
            <a:endParaRPr lang="fr-FR" dirty="0"/>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5</a:t>
            </a:fld>
            <a:endParaRPr lang="fr-FR"/>
          </a:p>
        </p:txBody>
      </p:sp>
    </p:spTree>
    <p:extLst>
      <p:ext uri="{BB962C8B-B14F-4D97-AF65-F5344CB8AC3E}">
        <p14:creationId xmlns:p14="http://schemas.microsoft.com/office/powerpoint/2010/main" val="2854298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notre laboratoire nous avons vérifié la performance du </a:t>
            </a:r>
            <a:r>
              <a:rPr lang="fr-FR" dirty="0" err="1"/>
              <a:t>Filmarray</a:t>
            </a:r>
            <a:r>
              <a:rPr lang="fr-FR" dirty="0"/>
              <a:t> pour la détection de 8 des 14 pathogènes inclus dans le panel. </a:t>
            </a:r>
          </a:p>
          <a:p>
            <a:r>
              <a:rPr lang="fr-FR" dirty="0"/>
              <a:t>Pourquoi avoir choisi ces pathogène en particulier: </a:t>
            </a:r>
          </a:p>
          <a:p>
            <a:r>
              <a:rPr lang="fr-FR" dirty="0"/>
              <a:t>Le HSV, l’entérovirus et le VZV nécessitent d’être accrédités pour être remboursés. (ISO15189)</a:t>
            </a:r>
          </a:p>
          <a:p>
            <a:r>
              <a:rPr lang="fr-FR" dirty="0"/>
              <a:t>Les autres pathogènes choisi sont les pathogènes les plus souvent rencontrés dans notre épidémiologie </a:t>
            </a:r>
          </a:p>
          <a:p>
            <a:r>
              <a:rPr lang="fr-FR" dirty="0"/>
              <a:t>Nous avons testé 38 échantillons composés de … </a:t>
            </a:r>
          </a:p>
          <a:p>
            <a:r>
              <a:rPr lang="fr-FR" dirty="0"/>
              <a:t> </a:t>
            </a:r>
          </a:p>
          <a:p>
            <a:endParaRPr lang="fr-FR" dirty="0"/>
          </a:p>
          <a:p>
            <a:r>
              <a:rPr lang="fr-FR" dirty="0"/>
              <a:t>Nous avons évaluer la sensibilité la spécificité  en testant des échantillons positifs pour des pathogènes non détectés par le panel ainsi que la corrélation avec les méthodes conventionnelles validées dans notre laboratoire.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6</a:t>
            </a:fld>
            <a:endParaRPr lang="fr-FR"/>
          </a:p>
        </p:txBody>
      </p:sp>
    </p:spTree>
    <p:extLst>
      <p:ext uri="{BB962C8B-B14F-4D97-AF65-F5344CB8AC3E}">
        <p14:creationId xmlns:p14="http://schemas.microsoft.com/office/powerpoint/2010/main" val="3819393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observé une spé de 100% pour tous les pathogènes évalués. </a:t>
            </a:r>
          </a:p>
          <a:p>
            <a:r>
              <a:rPr lang="fr-FR" dirty="0"/>
              <a:t>Mais un manque de Sensibilité pout le HSV-1</a:t>
            </a:r>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7</a:t>
            </a:fld>
            <a:endParaRPr lang="fr-FR"/>
          </a:p>
        </p:txBody>
      </p:sp>
    </p:spTree>
    <p:extLst>
      <p:ext uri="{BB962C8B-B14F-4D97-AF65-F5344CB8AC3E}">
        <p14:creationId xmlns:p14="http://schemas.microsoft.com/office/powerpoint/2010/main" val="899043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ym typeface="Wingdings" pitchFamily="2" charset="2"/>
              </a:rPr>
              <a:t>Nous avons évaluer la corrélation avec les techniques de routine du laboratoire. A savoir la culture sur milieux gélosés et l’identification par </a:t>
            </a:r>
            <a:r>
              <a:rPr lang="fr-FR" dirty="0" err="1">
                <a:sym typeface="Wingdings" pitchFamily="2" charset="2"/>
              </a:rPr>
              <a:t>maldi-tof</a:t>
            </a:r>
            <a:r>
              <a:rPr lang="fr-FR" dirty="0">
                <a:sym typeface="Wingdings" pitchFamily="2" charset="2"/>
              </a:rPr>
              <a:t> ou </a:t>
            </a:r>
            <a:r>
              <a:rPr lang="fr-FR" dirty="0" err="1">
                <a:sym typeface="Wingdings" pitchFamily="2" charset="2"/>
              </a:rPr>
              <a:t>optochine</a:t>
            </a:r>
            <a:r>
              <a:rPr lang="fr-FR" dirty="0">
                <a:sym typeface="Wingdings" pitchFamily="2" charset="2"/>
              </a:rPr>
              <a:t> pour les bactéries et le </a:t>
            </a:r>
            <a:r>
              <a:rPr lang="fr-FR" dirty="0" err="1">
                <a:sym typeface="Wingdings" pitchFamily="2" charset="2"/>
              </a:rPr>
              <a:t>cryptocoque</a:t>
            </a:r>
            <a:r>
              <a:rPr lang="fr-FR" dirty="0">
                <a:sym typeface="Wingdings" pitchFamily="2" charset="2"/>
              </a:rPr>
              <a:t>. </a:t>
            </a:r>
          </a:p>
          <a:p>
            <a:r>
              <a:rPr lang="fr-FR" dirty="0">
                <a:sym typeface="Wingdings" pitchFamily="2" charset="2"/>
              </a:rPr>
              <a:t>Et la PCR pour les </a:t>
            </a:r>
            <a:r>
              <a:rPr lang="fr-FR" dirty="0" err="1">
                <a:sym typeface="Wingdings" pitchFamily="2" charset="2"/>
              </a:rPr>
              <a:t>virus.Les</a:t>
            </a:r>
            <a:r>
              <a:rPr lang="fr-FR" dirty="0">
                <a:sym typeface="Wingdings" pitchFamily="2" charset="2"/>
              </a:rPr>
              <a:t> kits sur la plateforme commercialisée par QIAGEN  pour les pour les herpes et le VZV et </a:t>
            </a:r>
            <a:r>
              <a:rPr lang="fr-FR" dirty="0" err="1">
                <a:sym typeface="Wingdings" pitchFamily="2" charset="2"/>
              </a:rPr>
              <a:t>cepheid</a:t>
            </a:r>
            <a:r>
              <a:rPr lang="fr-FR" dirty="0">
                <a:sym typeface="Wingdings" pitchFamily="2" charset="2"/>
              </a:rPr>
              <a:t> pour l’</a:t>
            </a:r>
            <a:r>
              <a:rPr lang="fr-FR" dirty="0" err="1">
                <a:sym typeface="Wingdings" pitchFamily="2" charset="2"/>
              </a:rPr>
              <a:t>enterovirus</a:t>
            </a:r>
            <a:r>
              <a:rPr lang="fr-FR" dirty="0">
                <a:sym typeface="Wingdings" pitchFamily="2" charset="2"/>
              </a:rPr>
              <a:t>.</a:t>
            </a:r>
          </a:p>
          <a:p>
            <a:endParaRPr lang="fr-FR" dirty="0">
              <a:sym typeface="Wingdings" pitchFamily="2" charset="2"/>
            </a:endParaRPr>
          </a:p>
          <a:p>
            <a:endParaRPr lang="fr-FR" dirty="0">
              <a:sym typeface="Wingdings" pitchFamily="2" charset="2"/>
            </a:endParaRPr>
          </a:p>
          <a:p>
            <a:endParaRPr lang="fr-FR" dirty="0">
              <a:sym typeface="Wingdings" pitchFamily="2" charset="2"/>
            </a:endParaRPr>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8</a:t>
            </a:fld>
            <a:endParaRPr lang="fr-FR"/>
          </a:p>
        </p:txBody>
      </p:sp>
    </p:spTree>
    <p:extLst>
      <p:ext uri="{BB962C8B-B14F-4D97-AF65-F5344CB8AC3E}">
        <p14:creationId xmlns:p14="http://schemas.microsoft.com/office/powerpoint/2010/main" val="3561952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ym typeface="Wingdings" pitchFamily="2" charset="2"/>
              </a:rPr>
              <a:t>Nous avons </a:t>
            </a:r>
            <a:r>
              <a:rPr lang="fr-FR" dirty="0" err="1">
                <a:sym typeface="Wingdings" pitchFamily="2" charset="2"/>
              </a:rPr>
              <a:t>obervé</a:t>
            </a:r>
            <a:r>
              <a:rPr lang="fr-FR" dirty="0">
                <a:sym typeface="Wingdings" pitchFamily="2" charset="2"/>
              </a:rPr>
              <a:t> une bonne corrélation entre le film </a:t>
            </a:r>
            <a:r>
              <a:rPr lang="fr-FR" dirty="0" err="1">
                <a:sym typeface="Wingdings" pitchFamily="2" charset="2"/>
              </a:rPr>
              <a:t>array</a:t>
            </a:r>
            <a:r>
              <a:rPr lang="fr-FR" dirty="0">
                <a:sym typeface="Wingdings" pitchFamily="2" charset="2"/>
              </a:rPr>
              <a:t> et les </a:t>
            </a:r>
            <a:r>
              <a:rPr lang="fr-FR" dirty="0" err="1">
                <a:sym typeface="Wingdings" pitchFamily="2" charset="2"/>
              </a:rPr>
              <a:t>methodes</a:t>
            </a:r>
            <a:r>
              <a:rPr lang="fr-FR" dirty="0">
                <a:sym typeface="Wingdings" pitchFamily="2" charset="2"/>
              </a:rPr>
              <a:t> de routine pour 7 des 8 pathogène. </a:t>
            </a:r>
          </a:p>
          <a:p>
            <a:r>
              <a:rPr lang="fr-FR" dirty="0">
                <a:sym typeface="Wingdings" pitchFamily="2" charset="2"/>
              </a:rPr>
              <a:t>Mais il y avait un manque de corrélation évident entre les résultats rendu par le Film </a:t>
            </a:r>
            <a:r>
              <a:rPr lang="fr-FR" dirty="0" err="1">
                <a:sym typeface="Wingdings" pitchFamily="2" charset="2"/>
              </a:rPr>
              <a:t>array</a:t>
            </a:r>
            <a:r>
              <a:rPr lang="fr-FR" dirty="0">
                <a:sym typeface="Wingdings" pitchFamily="2" charset="2"/>
              </a:rPr>
              <a:t> et ceux obtenu avec  le kit </a:t>
            </a:r>
            <a:r>
              <a:rPr lang="fr-BE" sz="1200" kern="1200" dirty="0" err="1">
                <a:solidFill>
                  <a:schemeClr val="tx1"/>
                </a:solidFill>
                <a:effectLst/>
                <a:latin typeface="+mn-lt"/>
                <a:ea typeface="+mn-ea"/>
                <a:cs typeface="+mn-cs"/>
              </a:rPr>
              <a:t>artus</a:t>
            </a:r>
            <a:r>
              <a:rPr lang="fr-BE" sz="1200" kern="1200" dirty="0">
                <a:solidFill>
                  <a:schemeClr val="tx1"/>
                </a:solidFill>
                <a:effectLst/>
                <a:latin typeface="+mn-lt"/>
                <a:ea typeface="+mn-ea"/>
                <a:cs typeface="+mn-cs"/>
              </a:rPr>
              <a:t> HSV- 1/2 sur </a:t>
            </a:r>
            <a:r>
              <a:rPr lang="fr-BE" sz="1200" kern="1200" dirty="0" err="1">
                <a:solidFill>
                  <a:schemeClr val="tx1"/>
                </a:solidFill>
                <a:effectLst/>
                <a:latin typeface="+mn-lt"/>
                <a:ea typeface="+mn-ea"/>
                <a:cs typeface="+mn-cs"/>
              </a:rPr>
              <a:t>QIAsymphony</a:t>
            </a:r>
            <a:r>
              <a:rPr lang="fr-BE" sz="1200" kern="1200" dirty="0">
                <a:solidFill>
                  <a:schemeClr val="tx1"/>
                </a:solidFill>
                <a:effectLst/>
                <a:latin typeface="+mn-lt"/>
                <a:ea typeface="+mn-ea"/>
                <a:cs typeface="+mn-cs"/>
              </a:rPr>
              <a:t> RGQ </a:t>
            </a:r>
            <a:r>
              <a:rPr lang="fr-BE" sz="1200" kern="1200" dirty="0" err="1">
                <a:solidFill>
                  <a:schemeClr val="tx1"/>
                </a:solidFill>
                <a:effectLst/>
                <a:latin typeface="+mn-lt"/>
                <a:ea typeface="+mn-ea"/>
                <a:cs typeface="+mn-cs"/>
              </a:rPr>
              <a:t>platform</a:t>
            </a:r>
            <a:r>
              <a:rPr lang="fr-BE" sz="1200" kern="1200" dirty="0">
                <a:solidFill>
                  <a:schemeClr val="tx1"/>
                </a:solidFill>
                <a:effectLst/>
                <a:latin typeface="+mn-lt"/>
                <a:ea typeface="+mn-ea"/>
                <a:cs typeface="+mn-cs"/>
              </a:rPr>
              <a:t> </a:t>
            </a:r>
            <a:r>
              <a:rPr lang="fr-FR" dirty="0">
                <a:sym typeface="Wingdings" pitchFamily="2" charset="2"/>
              </a:rPr>
              <a:t> </a:t>
            </a:r>
          </a:p>
          <a:p>
            <a:endParaRPr lang="fr-FR" dirty="0">
              <a:sym typeface="Wingdings" pitchFamily="2" charset="2"/>
            </a:endParaRPr>
          </a:p>
          <a:p>
            <a:endParaRPr lang="fr-FR" dirty="0"/>
          </a:p>
        </p:txBody>
      </p:sp>
      <p:sp>
        <p:nvSpPr>
          <p:cNvPr id="4" name="Espace réservé du numéro de diapositive 3"/>
          <p:cNvSpPr>
            <a:spLocks noGrp="1"/>
          </p:cNvSpPr>
          <p:nvPr>
            <p:ph type="sldNum" sz="quarter" idx="5"/>
          </p:nvPr>
        </p:nvSpPr>
        <p:spPr/>
        <p:txBody>
          <a:bodyPr/>
          <a:lstStyle/>
          <a:p>
            <a:fld id="{E3342B68-4F1E-584C-8F99-968823FFAFCB}" type="slidenum">
              <a:rPr lang="fr-FR" smtClean="0"/>
              <a:t>9</a:t>
            </a:fld>
            <a:endParaRPr lang="fr-FR"/>
          </a:p>
        </p:txBody>
      </p:sp>
    </p:spTree>
    <p:extLst>
      <p:ext uri="{BB962C8B-B14F-4D97-AF65-F5344CB8AC3E}">
        <p14:creationId xmlns:p14="http://schemas.microsoft.com/office/powerpoint/2010/main" val="177030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a:t>Cliquez et modifiez le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4D0F1D4A-96BE-1A4E-A4E7-1372E8706B02}"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385481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D0F1D4A-96BE-1A4E-A4E7-1372E8706B02}"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1812989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5814E9F-0962-0C41-876E-09D832320B86}"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27B573-0201-D147-B69D-F450EF9D7EE1}" type="slidenum">
              <a:rPr lang="fr-FR" smtClean="0"/>
              <a:t>‹N°›</a:t>
            </a:fld>
            <a:endParaRPr lang="fr-FR"/>
          </a:p>
        </p:txBody>
      </p:sp>
    </p:spTree>
    <p:extLst>
      <p:ext uri="{BB962C8B-B14F-4D97-AF65-F5344CB8AC3E}">
        <p14:creationId xmlns:p14="http://schemas.microsoft.com/office/powerpoint/2010/main" val="315846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a:prstGeom prst="rect">
            <a:avLst/>
          </a:prstGeom>
        </p:spPr>
        <p:txBody>
          <a:bodyPr/>
          <a:lstStyle/>
          <a:p>
            <a:r>
              <a:rPr lang="fr-FR"/>
              <a:t>Modifiez le style du titre</a:t>
            </a:r>
          </a:p>
        </p:txBody>
      </p:sp>
      <p:sp>
        <p:nvSpPr>
          <p:cNvPr id="3" name="Sous-titr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2B710D2-A018-2347-87E0-2E4F9553AF1C}"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F8837F-79E4-094D-841E-3FF297C680C6}" type="slidenum">
              <a:rPr lang="fr-FR" smtClean="0"/>
              <a:t>‹N°›</a:t>
            </a:fld>
            <a:endParaRPr lang="fr-FR"/>
          </a:p>
        </p:txBody>
      </p:sp>
    </p:spTree>
    <p:extLst>
      <p:ext uri="{BB962C8B-B14F-4D97-AF65-F5344CB8AC3E}">
        <p14:creationId xmlns:p14="http://schemas.microsoft.com/office/powerpoint/2010/main" val="1381137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a:t>Modifiez le style du titre</a:t>
            </a:r>
          </a:p>
        </p:txBody>
      </p:sp>
      <p:sp>
        <p:nvSpPr>
          <p:cNvPr id="3" name="Espace réservé du contenu 2"/>
          <p:cNvSpPr>
            <a:spLocks noGrp="1"/>
          </p:cNvSpPr>
          <p:nvPr>
            <p:ph idx="1"/>
          </p:nvPr>
        </p:nvSpPr>
        <p:spPr>
          <a:xfrm>
            <a:off x="457200" y="1200151"/>
            <a:ext cx="8229600" cy="3394472"/>
          </a:xfrm>
          <a:prstGeom prst="rect">
            <a:avLst/>
          </a:prstGeom>
        </p:spPr>
        <p:txBody>
          <a:bodyPr/>
          <a:lstStyle/>
          <a:p>
            <a:pPr lvl="0"/>
            <a:r>
              <a:rPr lang="fr-FR"/>
              <a:t>Modifier les styles du texte du masque
Deuxième niveau
Troisième niveau
Quatrième niveau
Cinquième niveau</a:t>
            </a:r>
          </a:p>
        </p:txBody>
      </p:sp>
      <p:sp>
        <p:nvSpPr>
          <p:cNvPr id="4" name="Espace réservé de la date 3"/>
          <p:cNvSpPr>
            <a:spLocks noGrp="1"/>
          </p:cNvSpPr>
          <p:nvPr>
            <p:ph type="dt" sz="half" idx="10"/>
          </p:nvPr>
        </p:nvSpPr>
        <p:spPr/>
        <p:txBody>
          <a:bodyPr/>
          <a:lstStyle/>
          <a:p>
            <a:fld id="{72B710D2-A018-2347-87E0-2E4F9553AF1C}"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F8837F-79E4-094D-841E-3FF297C680C6}" type="slidenum">
              <a:rPr lang="fr-FR" smtClean="0"/>
              <a:t>‹N°›</a:t>
            </a:fld>
            <a:endParaRPr lang="fr-FR"/>
          </a:p>
        </p:txBody>
      </p:sp>
    </p:spTree>
    <p:extLst>
      <p:ext uri="{BB962C8B-B14F-4D97-AF65-F5344CB8AC3E}">
        <p14:creationId xmlns:p14="http://schemas.microsoft.com/office/powerpoint/2010/main" val="140628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p>
        </p:txBody>
      </p:sp>
      <p:sp>
        <p:nvSpPr>
          <p:cNvPr id="4" name="Espace réservé de la date 3"/>
          <p:cNvSpPr>
            <a:spLocks noGrp="1"/>
          </p:cNvSpPr>
          <p:nvPr>
            <p:ph type="dt" sz="half" idx="10"/>
          </p:nvPr>
        </p:nvSpPr>
        <p:spPr/>
        <p:txBody>
          <a:bodyPr/>
          <a:lstStyle/>
          <a:p>
            <a:fld id="{72B710D2-A018-2347-87E0-2E4F9553AF1C}"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F8837F-79E4-094D-841E-3FF297C680C6}" type="slidenum">
              <a:rPr lang="fr-FR" smtClean="0"/>
              <a:t>‹N°›</a:t>
            </a:fld>
            <a:endParaRPr lang="fr-FR"/>
          </a:p>
        </p:txBody>
      </p:sp>
    </p:spTree>
    <p:extLst>
      <p:ext uri="{BB962C8B-B14F-4D97-AF65-F5344CB8AC3E}">
        <p14:creationId xmlns:p14="http://schemas.microsoft.com/office/powerpoint/2010/main" val="3818012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a:t>Modifiez le style du titre</a:t>
            </a:r>
          </a:p>
        </p:txBody>
      </p:sp>
      <p:sp>
        <p:nvSpPr>
          <p:cNvPr id="3" name="Espace réservé du contenu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
Deuxième niveau
Troisième niveau
Quatrième niveau
Cinquième niveau</a:t>
            </a:r>
          </a:p>
        </p:txBody>
      </p:sp>
      <p:sp>
        <p:nvSpPr>
          <p:cNvPr id="4" name="Espace réservé du contenu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
Deuxième niveau
Troisième niveau
Quatrième niveau
Cinquième niveau</a:t>
            </a:r>
          </a:p>
        </p:txBody>
      </p:sp>
      <p:sp>
        <p:nvSpPr>
          <p:cNvPr id="5" name="Espace réservé de la date 4"/>
          <p:cNvSpPr>
            <a:spLocks noGrp="1"/>
          </p:cNvSpPr>
          <p:nvPr>
            <p:ph type="dt" sz="half" idx="10"/>
          </p:nvPr>
        </p:nvSpPr>
        <p:spPr/>
        <p:txBody>
          <a:bodyPr/>
          <a:lstStyle/>
          <a:p>
            <a:fld id="{72B710D2-A018-2347-87E0-2E4F9553AF1C}" type="datetimeFigureOut">
              <a:rPr lang="fr-FR" smtClean="0"/>
              <a:t>13/12/2018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EF8837F-79E4-094D-841E-3FF297C680C6}" type="slidenum">
              <a:rPr lang="fr-FR" smtClean="0"/>
              <a:t>‹N°›</a:t>
            </a:fld>
            <a:endParaRPr lang="fr-FR"/>
          </a:p>
        </p:txBody>
      </p:sp>
    </p:spTree>
    <p:extLst>
      <p:ext uri="{BB962C8B-B14F-4D97-AF65-F5344CB8AC3E}">
        <p14:creationId xmlns:p14="http://schemas.microsoft.com/office/powerpoint/2010/main" val="700480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p>
        </p:txBody>
      </p:sp>
      <p:sp>
        <p:nvSpPr>
          <p:cNvPr id="4" name="Espace réservé du contenu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
Deuxième niveau
Troisième niveau
Quatrième niveau
Cinquième niveau</a:t>
            </a:r>
          </a:p>
        </p:txBody>
      </p:sp>
      <p:sp>
        <p:nvSpPr>
          <p:cNvPr id="5" name="Espace réservé du texte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p>
        </p:txBody>
      </p:sp>
      <p:sp>
        <p:nvSpPr>
          <p:cNvPr id="6" name="Espace réservé du contenu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
Deuxième niveau
Troisième niveau
Quatrième niveau
Cinquième niveau</a:t>
            </a:r>
          </a:p>
        </p:txBody>
      </p:sp>
      <p:sp>
        <p:nvSpPr>
          <p:cNvPr id="7" name="Espace réservé de la date 6"/>
          <p:cNvSpPr>
            <a:spLocks noGrp="1"/>
          </p:cNvSpPr>
          <p:nvPr>
            <p:ph type="dt" sz="half" idx="10"/>
          </p:nvPr>
        </p:nvSpPr>
        <p:spPr/>
        <p:txBody>
          <a:bodyPr/>
          <a:lstStyle/>
          <a:p>
            <a:fld id="{72B710D2-A018-2347-87E0-2E4F9553AF1C}" type="datetimeFigureOut">
              <a:rPr lang="fr-FR" smtClean="0"/>
              <a:t>13/12/2018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EF8837F-79E4-094D-841E-3FF297C680C6}" type="slidenum">
              <a:rPr lang="fr-FR" smtClean="0"/>
              <a:t>‹N°›</a:t>
            </a:fld>
            <a:endParaRPr lang="fr-FR"/>
          </a:p>
        </p:txBody>
      </p:sp>
    </p:spTree>
    <p:extLst>
      <p:ext uri="{BB962C8B-B14F-4D97-AF65-F5344CB8AC3E}">
        <p14:creationId xmlns:p14="http://schemas.microsoft.com/office/powerpoint/2010/main" val="1453776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2B710D2-A018-2347-87E0-2E4F9553AF1C}" type="datetimeFigureOut">
              <a:rPr lang="fr-FR" smtClean="0"/>
              <a:t>13/12/2018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EF8837F-79E4-094D-841E-3FF297C680C6}" type="slidenum">
              <a:rPr lang="fr-FR" smtClean="0"/>
              <a:t>‹N°›</a:t>
            </a:fld>
            <a:endParaRPr lang="fr-FR"/>
          </a:p>
        </p:txBody>
      </p:sp>
    </p:spTree>
    <p:extLst>
      <p:ext uri="{BB962C8B-B14F-4D97-AF65-F5344CB8AC3E}">
        <p14:creationId xmlns:p14="http://schemas.microsoft.com/office/powerpoint/2010/main" val="3363694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2B710D2-A018-2347-87E0-2E4F9553AF1C}" type="datetimeFigureOut">
              <a:rPr lang="fr-FR" smtClean="0"/>
              <a:t>13/12/2018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EF8837F-79E4-094D-841E-3FF297C680C6}" type="slidenum">
              <a:rPr lang="fr-FR" smtClean="0"/>
              <a:t>‹N°›</a:t>
            </a:fld>
            <a:endParaRPr lang="fr-FR"/>
          </a:p>
        </p:txBody>
      </p:sp>
    </p:spTree>
    <p:extLst>
      <p:ext uri="{BB962C8B-B14F-4D97-AF65-F5344CB8AC3E}">
        <p14:creationId xmlns:p14="http://schemas.microsoft.com/office/powerpoint/2010/main" val="30934600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a:prstGeom prst="rect">
            <a:avLst/>
          </a:prstGeo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p>
        </p:txBody>
      </p:sp>
      <p:sp>
        <p:nvSpPr>
          <p:cNvPr id="4" name="Espace réservé du texte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p>
        </p:txBody>
      </p:sp>
      <p:sp>
        <p:nvSpPr>
          <p:cNvPr id="5" name="Espace réservé de la date 4"/>
          <p:cNvSpPr>
            <a:spLocks noGrp="1"/>
          </p:cNvSpPr>
          <p:nvPr>
            <p:ph type="dt" sz="half" idx="10"/>
          </p:nvPr>
        </p:nvSpPr>
        <p:spPr/>
        <p:txBody>
          <a:bodyPr/>
          <a:lstStyle/>
          <a:p>
            <a:fld id="{72B710D2-A018-2347-87E0-2E4F9553AF1C}" type="datetimeFigureOut">
              <a:rPr lang="fr-FR" smtClean="0"/>
              <a:t>13/12/2018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EF8837F-79E4-094D-841E-3FF297C680C6}" type="slidenum">
              <a:rPr lang="fr-FR" smtClean="0"/>
              <a:t>‹N°›</a:t>
            </a:fld>
            <a:endParaRPr lang="fr-FR"/>
          </a:p>
        </p:txBody>
      </p:sp>
    </p:spTree>
    <p:extLst>
      <p:ext uri="{BB962C8B-B14F-4D97-AF65-F5344CB8AC3E}">
        <p14:creationId xmlns:p14="http://schemas.microsoft.com/office/powerpoint/2010/main" val="1611992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D0F1D4A-96BE-1A4E-A4E7-1372E8706B02}"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31978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p>
        </p:txBody>
      </p:sp>
      <p:sp>
        <p:nvSpPr>
          <p:cNvPr id="5" name="Espace réservé de la date 4"/>
          <p:cNvSpPr>
            <a:spLocks noGrp="1"/>
          </p:cNvSpPr>
          <p:nvPr>
            <p:ph type="dt" sz="half" idx="10"/>
          </p:nvPr>
        </p:nvSpPr>
        <p:spPr/>
        <p:txBody>
          <a:bodyPr/>
          <a:lstStyle/>
          <a:p>
            <a:fld id="{72B710D2-A018-2347-87E0-2E4F9553AF1C}" type="datetimeFigureOut">
              <a:rPr lang="fr-FR" smtClean="0"/>
              <a:t>13/12/2018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EF8837F-79E4-094D-841E-3FF297C680C6}" type="slidenum">
              <a:rPr lang="fr-FR" smtClean="0"/>
              <a:t>‹N°›</a:t>
            </a:fld>
            <a:endParaRPr lang="fr-FR"/>
          </a:p>
        </p:txBody>
      </p:sp>
    </p:spTree>
    <p:extLst>
      <p:ext uri="{BB962C8B-B14F-4D97-AF65-F5344CB8AC3E}">
        <p14:creationId xmlns:p14="http://schemas.microsoft.com/office/powerpoint/2010/main" val="2720446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a:prstGeom prst="rect">
            <a:avLst/>
          </a:prstGeom>
        </p:spPr>
        <p:txBody>
          <a:bodyPr/>
          <a:lstStyle/>
          <a:p>
            <a:r>
              <a:rPr lang="fr-FR"/>
              <a:t>Modifiez le style du titre</a:t>
            </a:r>
          </a:p>
        </p:txBody>
      </p:sp>
      <p:sp>
        <p:nvSpPr>
          <p:cNvPr id="3" name="Espace réservé du texte vertical 2"/>
          <p:cNvSpPr>
            <a:spLocks noGrp="1"/>
          </p:cNvSpPr>
          <p:nvPr>
            <p:ph type="body" orient="vert" idx="1"/>
          </p:nvPr>
        </p:nvSpPr>
        <p:spPr>
          <a:xfrm>
            <a:off x="457200" y="1200151"/>
            <a:ext cx="8229600" cy="3394472"/>
          </a:xfrm>
          <a:prstGeom prst="rect">
            <a:avLst/>
          </a:prstGeom>
        </p:spPr>
        <p:txBody>
          <a:bodyPr vert="eaVert"/>
          <a:lstStyle/>
          <a:p>
            <a:pPr lvl="0"/>
            <a:r>
              <a:rPr lang="fr-FR"/>
              <a:t>Modifier les styles du texte du masque
Deuxième niveau
Troisième niveau
Quatrième niveau
Cinquième niveau</a:t>
            </a:r>
          </a:p>
        </p:txBody>
      </p:sp>
      <p:sp>
        <p:nvSpPr>
          <p:cNvPr id="4" name="Espace réservé de la date 3"/>
          <p:cNvSpPr>
            <a:spLocks noGrp="1"/>
          </p:cNvSpPr>
          <p:nvPr>
            <p:ph type="dt" sz="half" idx="10"/>
          </p:nvPr>
        </p:nvSpPr>
        <p:spPr/>
        <p:txBody>
          <a:bodyPr/>
          <a:lstStyle/>
          <a:p>
            <a:fld id="{72B710D2-A018-2347-87E0-2E4F9553AF1C}"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F8837F-79E4-094D-841E-3FF297C680C6}" type="slidenum">
              <a:rPr lang="fr-FR" smtClean="0"/>
              <a:t>‹N°›</a:t>
            </a:fld>
            <a:endParaRPr lang="fr-FR"/>
          </a:p>
        </p:txBody>
      </p:sp>
    </p:spTree>
    <p:extLst>
      <p:ext uri="{BB962C8B-B14F-4D97-AF65-F5344CB8AC3E}">
        <p14:creationId xmlns:p14="http://schemas.microsoft.com/office/powerpoint/2010/main" val="1453220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a:prstGeom prst="rect">
            <a:avLst/>
          </a:prstGeo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05979"/>
            <a:ext cx="6019800" cy="4388644"/>
          </a:xfrm>
          <a:prstGeom prst="rect">
            <a:avLst/>
          </a:prstGeom>
        </p:spPr>
        <p:txBody>
          <a:bodyPr vert="eaVert"/>
          <a:lstStyle/>
          <a:p>
            <a:pPr lvl="0"/>
            <a:r>
              <a:rPr lang="fr-FR"/>
              <a:t>Modifier les styles du texte du masque
Deuxième niveau
Troisième niveau
Quatrième niveau
Cinquième niveau</a:t>
            </a:r>
          </a:p>
        </p:txBody>
      </p:sp>
      <p:sp>
        <p:nvSpPr>
          <p:cNvPr id="4" name="Espace réservé de la date 3"/>
          <p:cNvSpPr>
            <a:spLocks noGrp="1"/>
          </p:cNvSpPr>
          <p:nvPr>
            <p:ph type="dt" sz="half" idx="10"/>
          </p:nvPr>
        </p:nvSpPr>
        <p:spPr/>
        <p:txBody>
          <a:bodyPr/>
          <a:lstStyle/>
          <a:p>
            <a:fld id="{72B710D2-A018-2347-87E0-2E4F9553AF1C}"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EF8837F-79E4-094D-841E-3FF297C680C6}" type="slidenum">
              <a:rPr lang="fr-FR" smtClean="0"/>
              <a:t>‹N°›</a:t>
            </a:fld>
            <a:endParaRPr lang="fr-FR"/>
          </a:p>
        </p:txBody>
      </p:sp>
    </p:spTree>
    <p:extLst>
      <p:ext uri="{BB962C8B-B14F-4D97-AF65-F5344CB8AC3E}">
        <p14:creationId xmlns:p14="http://schemas.microsoft.com/office/powerpoint/2010/main" val="37251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19"/>
            <a:ext cx="7772400" cy="1102519"/>
          </a:xfrm>
        </p:spPr>
        <p:txBody>
          <a:bodyPr/>
          <a:lstStyle/>
          <a:p>
            <a:r>
              <a:rPr lang="fr-FR"/>
              <a:t>Modifiez le style du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4D0F1D4A-96BE-1A4E-A4E7-1372E8706B02}"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34800267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4" name="Espace réservé de la date 3"/>
          <p:cNvSpPr>
            <a:spLocks noGrp="1"/>
          </p:cNvSpPr>
          <p:nvPr>
            <p:ph type="dt" sz="half" idx="10"/>
          </p:nvPr>
        </p:nvSpPr>
        <p:spPr/>
        <p:txBody>
          <a:bodyPr/>
          <a:lstStyle/>
          <a:p>
            <a:fld id="{4D0F1D4A-96BE-1A4E-A4E7-1372E8706B02}"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3215307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p>
        </p:txBody>
      </p:sp>
      <p:sp>
        <p:nvSpPr>
          <p:cNvPr id="4" name="Espace réservé de la date 3"/>
          <p:cNvSpPr>
            <a:spLocks noGrp="1"/>
          </p:cNvSpPr>
          <p:nvPr>
            <p:ph type="dt" sz="half" idx="10"/>
          </p:nvPr>
        </p:nvSpPr>
        <p:spPr/>
        <p:txBody>
          <a:bodyPr/>
          <a:lstStyle/>
          <a:p>
            <a:fld id="{4D0F1D4A-96BE-1A4E-A4E7-1372E8706B02}"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593974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
Deuxième niveau
Troisième niveau
Quatrième niveau
Cinquième niveau</a:t>
            </a: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
Deuxième niveau
Troisième niveau
Quatrième niveau
Cinquième niveau</a:t>
            </a:r>
          </a:p>
        </p:txBody>
      </p:sp>
      <p:sp>
        <p:nvSpPr>
          <p:cNvPr id="5" name="Espace réservé de la date 4"/>
          <p:cNvSpPr>
            <a:spLocks noGrp="1"/>
          </p:cNvSpPr>
          <p:nvPr>
            <p:ph type="dt" sz="half" idx="10"/>
          </p:nvPr>
        </p:nvSpPr>
        <p:spPr/>
        <p:txBody>
          <a:bodyPr/>
          <a:lstStyle/>
          <a:p>
            <a:fld id="{4D0F1D4A-96BE-1A4E-A4E7-1372E8706B02}" type="datetimeFigureOut">
              <a:rPr lang="fr-FR" smtClean="0"/>
              <a:t>13/12/2018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90879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
Deuxième niveau
Troisième niveau
Quatrième niveau
Cinquième niveau</a:t>
            </a: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
Deuxième niveau
Troisième niveau
Quatrième niveau
Cinquième niveau</a:t>
            </a:r>
          </a:p>
        </p:txBody>
      </p:sp>
      <p:sp>
        <p:nvSpPr>
          <p:cNvPr id="7" name="Espace réservé de la date 6"/>
          <p:cNvSpPr>
            <a:spLocks noGrp="1"/>
          </p:cNvSpPr>
          <p:nvPr>
            <p:ph type="dt" sz="half" idx="10"/>
          </p:nvPr>
        </p:nvSpPr>
        <p:spPr/>
        <p:txBody>
          <a:bodyPr/>
          <a:lstStyle/>
          <a:p>
            <a:fld id="{4D0F1D4A-96BE-1A4E-A4E7-1372E8706B02}" type="datetimeFigureOut">
              <a:rPr lang="fr-FR" smtClean="0"/>
              <a:t>13/12/2018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3015247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4D0F1D4A-96BE-1A4E-A4E7-1372E8706B02}" type="datetimeFigureOut">
              <a:rPr lang="fr-FR" smtClean="0"/>
              <a:t>13/12/2018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1168103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D0F1D4A-96BE-1A4E-A4E7-1372E8706B02}" type="datetimeFigureOut">
              <a:rPr lang="fr-FR" smtClean="0"/>
              <a:t>13/12/2018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3967652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4D0F1D4A-96BE-1A4E-A4E7-1372E8706B02}"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3263480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p>
        </p:txBody>
      </p:sp>
      <p:sp>
        <p:nvSpPr>
          <p:cNvPr id="5" name="Espace réservé de la date 4"/>
          <p:cNvSpPr>
            <a:spLocks noGrp="1"/>
          </p:cNvSpPr>
          <p:nvPr>
            <p:ph type="dt" sz="half" idx="10"/>
          </p:nvPr>
        </p:nvSpPr>
        <p:spPr/>
        <p:txBody>
          <a:bodyPr/>
          <a:lstStyle/>
          <a:p>
            <a:fld id="{4D0F1D4A-96BE-1A4E-A4E7-1372E8706B02}" type="datetimeFigureOut">
              <a:rPr lang="fr-FR" smtClean="0"/>
              <a:t>13/12/2018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611661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p>
        </p:txBody>
      </p:sp>
      <p:sp>
        <p:nvSpPr>
          <p:cNvPr id="5" name="Espace réservé de la date 4"/>
          <p:cNvSpPr>
            <a:spLocks noGrp="1"/>
          </p:cNvSpPr>
          <p:nvPr>
            <p:ph type="dt" sz="half" idx="10"/>
          </p:nvPr>
        </p:nvSpPr>
        <p:spPr/>
        <p:txBody>
          <a:bodyPr/>
          <a:lstStyle/>
          <a:p>
            <a:fld id="{4D0F1D4A-96BE-1A4E-A4E7-1372E8706B02}" type="datetimeFigureOut">
              <a:rPr lang="fr-FR" smtClean="0"/>
              <a:t>13/12/2018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1182267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
Deuxième niveau
Troisième niveau
Quatrième niveau
Cinquième niveau</a:t>
            </a:r>
          </a:p>
        </p:txBody>
      </p:sp>
      <p:sp>
        <p:nvSpPr>
          <p:cNvPr id="4" name="Espace réservé de la date 3"/>
          <p:cNvSpPr>
            <a:spLocks noGrp="1"/>
          </p:cNvSpPr>
          <p:nvPr>
            <p:ph type="dt" sz="half" idx="10"/>
          </p:nvPr>
        </p:nvSpPr>
        <p:spPr/>
        <p:txBody>
          <a:bodyPr/>
          <a:lstStyle/>
          <a:p>
            <a:fld id="{4D0F1D4A-96BE-1A4E-A4E7-1372E8706B02}"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7432443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79"/>
            <a:ext cx="2057400" cy="4388644"/>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05979"/>
            <a:ext cx="6019800" cy="4388644"/>
          </a:xfrm>
        </p:spPr>
        <p:txBody>
          <a:bodyPr vert="eaVert"/>
          <a:lstStyle/>
          <a:p>
            <a:pPr lvl="0"/>
            <a:r>
              <a:rPr lang="fr-FR"/>
              <a:t>Modifier les styles du texte du masque
Deuxième niveau
Troisième niveau
Quatrième niveau
Cinquième niveau</a:t>
            </a:r>
          </a:p>
        </p:txBody>
      </p:sp>
      <p:sp>
        <p:nvSpPr>
          <p:cNvPr id="4" name="Espace réservé de la date 3"/>
          <p:cNvSpPr>
            <a:spLocks noGrp="1"/>
          </p:cNvSpPr>
          <p:nvPr>
            <p:ph type="dt" sz="half" idx="10"/>
          </p:nvPr>
        </p:nvSpPr>
        <p:spPr/>
        <p:txBody>
          <a:bodyPr/>
          <a:lstStyle/>
          <a:p>
            <a:fld id="{25814E9F-0962-0C41-876E-09D832320B86}" type="datetimeFigureOut">
              <a:rPr lang="fr-FR" smtClean="0"/>
              <a:t>13/12/2018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27B573-0201-D147-B69D-F450EF9D7EE1}" type="slidenum">
              <a:rPr lang="fr-FR" smtClean="0"/>
              <a:t>‹N°›</a:t>
            </a:fld>
            <a:endParaRPr lang="fr-FR"/>
          </a:p>
        </p:txBody>
      </p:sp>
    </p:spTree>
    <p:extLst>
      <p:ext uri="{BB962C8B-B14F-4D97-AF65-F5344CB8AC3E}">
        <p14:creationId xmlns:p14="http://schemas.microsoft.com/office/powerpoint/2010/main" val="50964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4D0F1D4A-96BE-1A4E-A4E7-1372E8706B02}" type="datetimeFigureOut">
              <a:rPr lang="fr-FR" smtClean="0"/>
              <a:t>13/12/2018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2517545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4D0F1D4A-96BE-1A4E-A4E7-1372E8706B02}" type="datetimeFigureOut">
              <a:rPr lang="fr-FR" smtClean="0"/>
              <a:t>13/12/2018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363410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4D0F1D4A-96BE-1A4E-A4E7-1372E8706B02}" type="datetimeFigureOut">
              <a:rPr lang="fr-FR" smtClean="0"/>
              <a:t>13/12/2018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4174662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D0F1D4A-96BE-1A4E-A4E7-1372E8706B02}" type="datetimeFigureOut">
              <a:rPr lang="fr-FR" smtClean="0"/>
              <a:t>13/12/2018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1168898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D0F1D4A-96BE-1A4E-A4E7-1372E8706B02}" type="datetimeFigureOut">
              <a:rPr lang="fr-FR" smtClean="0"/>
              <a:t>13/12/2018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86923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D0F1D4A-96BE-1A4E-A4E7-1372E8706B02}" type="datetimeFigureOut">
              <a:rPr lang="fr-FR" smtClean="0"/>
              <a:t>13/12/2018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0EC7B9F-0885-1643-ACD1-15CB1C3FC76A}" type="slidenum">
              <a:rPr lang="fr-FR" smtClean="0"/>
              <a:t>‹N°›</a:t>
            </a:fld>
            <a:endParaRPr lang="fr-FR"/>
          </a:p>
        </p:txBody>
      </p:sp>
    </p:spTree>
    <p:extLst>
      <p:ext uri="{BB962C8B-B14F-4D97-AF65-F5344CB8AC3E}">
        <p14:creationId xmlns:p14="http://schemas.microsoft.com/office/powerpoint/2010/main" val="363997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4.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D0F1D4A-96BE-1A4E-A4E7-1372E8706B02}" type="datetimeFigureOut">
              <a:rPr lang="fr-FR" smtClean="0"/>
              <a:t>13/12/2018</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EC7B9F-0885-1643-ACD1-15CB1C3FC76A}" type="slidenum">
              <a:rPr lang="fr-FR" smtClean="0"/>
              <a:t>‹N°›</a:t>
            </a:fld>
            <a:endParaRPr lang="fr-FR"/>
          </a:p>
        </p:txBody>
      </p:sp>
    </p:spTree>
    <p:extLst>
      <p:ext uri="{BB962C8B-B14F-4D97-AF65-F5344CB8AC3E}">
        <p14:creationId xmlns:p14="http://schemas.microsoft.com/office/powerpoint/2010/main" val="1334150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`Test</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814E9F-0962-0C41-876E-09D832320B86}" type="datetimeFigureOut">
              <a:rPr lang="fr-FR" smtClean="0"/>
              <a:t>13/12/2018</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627B573-0201-D147-B69D-F450EF9D7EE1}" type="slidenum">
              <a:rPr lang="fr-FR" smtClean="0"/>
              <a:t>‹N°›</a:t>
            </a:fld>
            <a:endParaRPr lang="fr-FR"/>
          </a:p>
        </p:txBody>
      </p:sp>
    </p:spTree>
    <p:extLst>
      <p:ext uri="{BB962C8B-B14F-4D97-AF65-F5344CB8AC3E}">
        <p14:creationId xmlns:p14="http://schemas.microsoft.com/office/powerpoint/2010/main" val="1121848717"/>
      </p:ext>
    </p:extLst>
  </p:cSld>
  <p:clrMap bg1="lt1" tx1="dk1" bg2="lt2" tx2="dk2" accent1="accent1" accent2="accent2" accent3="accent3" accent4="accent4" accent5="accent5" accent6="accent6" hlink="hlink" folHlink="folHlink"/>
  <p:sldLayoutIdLst>
    <p:sldLayoutId id="214748368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2B710D2-A018-2347-87E0-2E4F9553AF1C}" type="datetimeFigureOut">
              <a:rPr lang="fr-FR" smtClean="0"/>
              <a:t>13/12/2018</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F8837F-79E4-094D-841E-3FF297C680C6}" type="slidenum">
              <a:rPr lang="fr-FR" smtClean="0"/>
              <a:t>‹N°›</a:t>
            </a:fld>
            <a:endParaRPr lang="fr-FR"/>
          </a:p>
        </p:txBody>
      </p:sp>
      <p:sp>
        <p:nvSpPr>
          <p:cNvPr id="13" name="Espace réservé du titre 12"/>
          <p:cNvSpPr>
            <a:spLocks noGrp="1"/>
          </p:cNvSpPr>
          <p:nvPr>
            <p:ph type="title"/>
          </p:nvPr>
        </p:nvSpPr>
        <p:spPr>
          <a:xfrm>
            <a:off x="457200" y="1350311"/>
            <a:ext cx="8229600" cy="857250"/>
          </a:xfrm>
          <a:prstGeom prst="rect">
            <a:avLst/>
          </a:prstGeom>
        </p:spPr>
        <p:txBody>
          <a:bodyPr vert="horz" lIns="91440" tIns="45720" rIns="91440" bIns="45720" rtlCol="0" anchor="ctr">
            <a:normAutofit/>
          </a:bodyPr>
          <a:lstStyle/>
          <a:p>
            <a:r>
              <a:rPr lang="fr-FR"/>
              <a:t>Cliquez et modifiez le titre</a:t>
            </a:r>
          </a:p>
        </p:txBody>
      </p:sp>
      <p:sp>
        <p:nvSpPr>
          <p:cNvPr id="9" name="Rectangle 8"/>
          <p:cNvSpPr/>
          <p:nvPr/>
        </p:nvSpPr>
        <p:spPr>
          <a:xfrm flipV="1">
            <a:off x="1" y="5045869"/>
            <a:ext cx="9153136" cy="102394"/>
          </a:xfrm>
          <a:prstGeom prst="rect">
            <a:avLst/>
          </a:prstGeom>
          <a:solidFill>
            <a:srgbClr val="C81F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dirty="0"/>
          </a:p>
        </p:txBody>
      </p:sp>
      <p:pic>
        <p:nvPicPr>
          <p:cNvPr id="7" name="Image 6">
            <a:extLst>
              <a:ext uri="{FF2B5EF4-FFF2-40B4-BE49-F238E27FC236}">
                <a16:creationId xmlns:a16="http://schemas.microsoft.com/office/drawing/2014/main" id="{545611EE-DE13-2749-860C-87EC3E6D337E}"/>
              </a:ext>
            </a:extLst>
          </p:cNvPr>
          <p:cNvPicPr>
            <a:picLocks noChangeAspect="1"/>
          </p:cNvPicPr>
          <p:nvPr/>
        </p:nvPicPr>
        <p:blipFill>
          <a:blip r:embed="rId13"/>
          <a:stretch>
            <a:fillRect/>
          </a:stretch>
        </p:blipFill>
        <p:spPr>
          <a:xfrm>
            <a:off x="0" y="-29360"/>
            <a:ext cx="9144000" cy="1371600"/>
          </a:xfrm>
          <a:prstGeom prst="rect">
            <a:avLst/>
          </a:prstGeom>
        </p:spPr>
      </p:pic>
      <p:sp>
        <p:nvSpPr>
          <p:cNvPr id="8" name="Rectangle 7">
            <a:extLst>
              <a:ext uri="{FF2B5EF4-FFF2-40B4-BE49-F238E27FC236}">
                <a16:creationId xmlns:a16="http://schemas.microsoft.com/office/drawing/2014/main" id="{870E164A-A129-7247-8B0A-2493A5B3668E}"/>
              </a:ext>
            </a:extLst>
          </p:cNvPr>
          <p:cNvSpPr/>
          <p:nvPr userDrawn="1"/>
        </p:nvSpPr>
        <p:spPr>
          <a:xfrm flipV="1">
            <a:off x="1" y="5045869"/>
            <a:ext cx="9153136" cy="102394"/>
          </a:xfrm>
          <a:prstGeom prst="rect">
            <a:avLst/>
          </a:prstGeom>
          <a:solidFill>
            <a:srgbClr val="C81F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dirty="0"/>
          </a:p>
        </p:txBody>
      </p:sp>
      <p:pic>
        <p:nvPicPr>
          <p:cNvPr id="10" name="Image 9">
            <a:extLst>
              <a:ext uri="{FF2B5EF4-FFF2-40B4-BE49-F238E27FC236}">
                <a16:creationId xmlns:a16="http://schemas.microsoft.com/office/drawing/2014/main" id="{CE446BC4-7A08-B249-82F6-5C12DB061EF2}"/>
              </a:ext>
            </a:extLst>
          </p:cNvPr>
          <p:cNvPicPr>
            <a:picLocks noChangeAspect="1"/>
          </p:cNvPicPr>
          <p:nvPr userDrawn="1"/>
        </p:nvPicPr>
        <p:blipFill>
          <a:blip r:embed="rId13"/>
          <a:stretch>
            <a:fillRect/>
          </a:stretch>
        </p:blipFill>
        <p:spPr>
          <a:xfrm>
            <a:off x="0" y="-29360"/>
            <a:ext cx="9144000" cy="1371600"/>
          </a:xfrm>
          <a:prstGeom prst="rect">
            <a:avLst/>
          </a:prstGeom>
        </p:spPr>
      </p:pic>
    </p:spTree>
    <p:extLst>
      <p:ext uri="{BB962C8B-B14F-4D97-AF65-F5344CB8AC3E}">
        <p14:creationId xmlns:p14="http://schemas.microsoft.com/office/powerpoint/2010/main" val="18737050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D0F1D4A-96BE-1A4E-A4E7-1372E8706B02}" type="datetimeFigureOut">
              <a:rPr lang="fr-FR" smtClean="0"/>
              <a:t>13/12/2018</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EC7B9F-0885-1643-ACD1-15CB1C3FC76A}" type="slidenum">
              <a:rPr lang="fr-FR" smtClean="0"/>
              <a:t>‹N°›</a:t>
            </a:fld>
            <a:endParaRPr lang="fr-FR"/>
          </a:p>
        </p:txBody>
      </p:sp>
    </p:spTree>
    <p:extLst>
      <p:ext uri="{BB962C8B-B14F-4D97-AF65-F5344CB8AC3E}">
        <p14:creationId xmlns:p14="http://schemas.microsoft.com/office/powerpoint/2010/main" val="23739628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`Test</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5814E9F-0962-0C41-876E-09D832320B86}" type="datetimeFigureOut">
              <a:rPr lang="fr-FR" smtClean="0"/>
              <a:t>13/12/2018</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627B573-0201-D147-B69D-F450EF9D7EE1}" type="slidenum">
              <a:rPr lang="fr-FR" smtClean="0"/>
              <a:t>‹N°›</a:t>
            </a:fld>
            <a:endParaRPr lang="fr-FR"/>
          </a:p>
        </p:txBody>
      </p:sp>
    </p:spTree>
    <p:extLst>
      <p:ext uri="{BB962C8B-B14F-4D97-AF65-F5344CB8AC3E}">
        <p14:creationId xmlns:p14="http://schemas.microsoft.com/office/powerpoint/2010/main" val="1512767607"/>
      </p:ext>
    </p:extLst>
  </p:cSld>
  <p:clrMap bg1="lt1" tx1="dk1" bg2="lt2" tx2="dk2" accent1="accent1" accent2="accent2" accent3="accent3" accent4="accent4" accent5="accent5" accent6="accent6" hlink="hlink" folHlink="folHlink"/>
  <p:sldLayoutIdLst>
    <p:sldLayoutId id="214748370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2.tiff"/><Relationship Id="rId5" Type="http://schemas.openxmlformats.org/officeDocument/2006/relationships/image" Target="../media/image11.emf"/><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5.tiff"/><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tiff"/></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br>
              <a:rPr lang="fr-FR" dirty="0">
                <a:solidFill>
                  <a:srgbClr val="D63A6A"/>
                </a:solidFill>
                <a:latin typeface="Helvetica" charset="0"/>
                <a:ea typeface="ＭＳ Ｐゴシック" charset="0"/>
                <a:cs typeface="Helvetica" charset="0"/>
              </a:rPr>
            </a:br>
            <a:endParaRPr lang="fr-FR" dirty="0"/>
          </a:p>
        </p:txBody>
      </p:sp>
      <p:sp>
        <p:nvSpPr>
          <p:cNvPr id="3" name="Sous-titre 2"/>
          <p:cNvSpPr>
            <a:spLocks noGrp="1"/>
          </p:cNvSpPr>
          <p:nvPr>
            <p:ph type="subTitle" idx="1"/>
          </p:nvPr>
        </p:nvSpPr>
        <p:spPr>
          <a:xfrm>
            <a:off x="1029699" y="1824038"/>
            <a:ext cx="7428501" cy="1608725"/>
          </a:xfrm>
        </p:spPr>
        <p:txBody>
          <a:bodyPr/>
          <a:lstStyle/>
          <a:p>
            <a:pPr algn="just">
              <a:spcAft>
                <a:spcPts val="1200"/>
              </a:spcAft>
            </a:pPr>
            <a:r>
              <a:rPr lang="en" sz="2800" dirty="0">
                <a:solidFill>
                  <a:schemeClr val="accent1"/>
                </a:solidFill>
              </a:rPr>
              <a:t>Is the </a:t>
            </a:r>
            <a:r>
              <a:rPr lang="en" sz="2800" dirty="0" err="1">
                <a:solidFill>
                  <a:schemeClr val="accent1"/>
                </a:solidFill>
              </a:rPr>
              <a:t>FilmArray</a:t>
            </a:r>
            <a:r>
              <a:rPr lang="en" sz="2800" dirty="0">
                <a:solidFill>
                  <a:schemeClr val="accent1"/>
                </a:solidFill>
              </a:rPr>
              <a:t> Meningitis/Encephalitis (ME) Panel (</a:t>
            </a:r>
            <a:r>
              <a:rPr lang="en" sz="2800" dirty="0" err="1">
                <a:solidFill>
                  <a:schemeClr val="accent1"/>
                </a:solidFill>
              </a:rPr>
              <a:t>Biofire</a:t>
            </a:r>
            <a:r>
              <a:rPr lang="en" sz="2800" dirty="0">
                <a:solidFill>
                  <a:schemeClr val="accent1"/>
                </a:solidFill>
              </a:rPr>
              <a:t>) suitable for the detection of Herpes simplex virus type 1?</a:t>
            </a:r>
            <a:endParaRPr lang="fr-FR" sz="2800" dirty="0">
              <a:solidFill>
                <a:schemeClr val="accent1"/>
              </a:solidFill>
              <a:latin typeface="Helvetica" charset="0"/>
              <a:ea typeface="ＭＳ Ｐゴシック" charset="0"/>
              <a:cs typeface="Helvetica" charset="0"/>
            </a:endParaRPr>
          </a:p>
        </p:txBody>
      </p:sp>
      <p:sp>
        <p:nvSpPr>
          <p:cNvPr id="4" name="ZoneTexte 3"/>
          <p:cNvSpPr txBox="1"/>
          <p:nvPr/>
        </p:nvSpPr>
        <p:spPr>
          <a:xfrm>
            <a:off x="2313433" y="569214"/>
            <a:ext cx="184731" cy="369332"/>
          </a:xfrm>
          <a:prstGeom prst="rect">
            <a:avLst/>
          </a:prstGeom>
          <a:noFill/>
        </p:spPr>
        <p:txBody>
          <a:bodyPr wrap="none" rtlCol="0">
            <a:spAutoFit/>
          </a:bodyPr>
          <a:lstStyle/>
          <a:p>
            <a:endParaRPr lang="fr-FR" dirty="0"/>
          </a:p>
        </p:txBody>
      </p:sp>
      <p:sp>
        <p:nvSpPr>
          <p:cNvPr id="5" name="ZoneTexte 4"/>
          <p:cNvSpPr txBox="1"/>
          <p:nvPr/>
        </p:nvSpPr>
        <p:spPr>
          <a:xfrm>
            <a:off x="1371601" y="496062"/>
            <a:ext cx="184731" cy="369332"/>
          </a:xfrm>
          <a:prstGeom prst="rect">
            <a:avLst/>
          </a:prstGeom>
          <a:noFill/>
        </p:spPr>
        <p:txBody>
          <a:bodyPr wrap="none" rtlCol="0">
            <a:spAutoFit/>
          </a:bodyPr>
          <a:lstStyle/>
          <a:p>
            <a:endParaRPr lang="fr-FR" dirty="0"/>
          </a:p>
        </p:txBody>
      </p:sp>
      <p:sp>
        <p:nvSpPr>
          <p:cNvPr id="6" name="ZoneTexte 5">
            <a:extLst>
              <a:ext uri="{FF2B5EF4-FFF2-40B4-BE49-F238E27FC236}">
                <a16:creationId xmlns:a16="http://schemas.microsoft.com/office/drawing/2014/main" id="{3B6D0D94-F801-A748-AD4F-7E8E55313F80}"/>
              </a:ext>
            </a:extLst>
          </p:cNvPr>
          <p:cNvSpPr txBox="1"/>
          <p:nvPr/>
        </p:nvSpPr>
        <p:spPr>
          <a:xfrm>
            <a:off x="412595" y="4070195"/>
            <a:ext cx="4438185" cy="646331"/>
          </a:xfrm>
          <a:prstGeom prst="rect">
            <a:avLst/>
          </a:prstGeom>
          <a:noFill/>
        </p:spPr>
        <p:txBody>
          <a:bodyPr wrap="square" rtlCol="0">
            <a:spAutoFit/>
          </a:bodyPr>
          <a:lstStyle/>
          <a:p>
            <a:r>
              <a:rPr lang="fr-FR" dirty="0">
                <a:solidFill>
                  <a:schemeClr val="bg1">
                    <a:lumMod val="50000"/>
                  </a:schemeClr>
                </a:solidFill>
              </a:rPr>
              <a:t>Imane Saad </a:t>
            </a:r>
            <a:r>
              <a:rPr lang="fr-FR" dirty="0" err="1">
                <a:solidFill>
                  <a:schemeClr val="bg1">
                    <a:lumMod val="50000"/>
                  </a:schemeClr>
                </a:solidFill>
              </a:rPr>
              <a:t>albichr</a:t>
            </a:r>
            <a:endParaRPr lang="fr-FR" dirty="0">
              <a:solidFill>
                <a:schemeClr val="bg1">
                  <a:lumMod val="50000"/>
                </a:schemeClr>
              </a:solidFill>
            </a:endParaRPr>
          </a:p>
          <a:p>
            <a:r>
              <a:rPr lang="fr-FR" dirty="0">
                <a:solidFill>
                  <a:schemeClr val="bg1">
                    <a:lumMod val="50000"/>
                  </a:schemeClr>
                </a:solidFill>
              </a:rPr>
              <a:t>Cliniques Universitaires Saint-Luc, Bruxelles</a:t>
            </a:r>
          </a:p>
        </p:txBody>
      </p:sp>
      <p:pic>
        <p:nvPicPr>
          <p:cNvPr id="7" name="Image 6">
            <a:extLst>
              <a:ext uri="{FF2B5EF4-FFF2-40B4-BE49-F238E27FC236}">
                <a16:creationId xmlns:a16="http://schemas.microsoft.com/office/drawing/2014/main" id="{3A7B21ED-9146-5B4F-8E90-50FD992246F2}"/>
              </a:ext>
            </a:extLst>
          </p:cNvPr>
          <p:cNvPicPr>
            <a:picLocks noChangeAspect="1"/>
          </p:cNvPicPr>
          <p:nvPr/>
        </p:nvPicPr>
        <p:blipFill>
          <a:blip r:embed="rId3"/>
          <a:stretch>
            <a:fillRect/>
          </a:stretch>
        </p:blipFill>
        <p:spPr>
          <a:xfrm>
            <a:off x="7281748" y="409264"/>
            <a:ext cx="1685382" cy="610758"/>
          </a:xfrm>
          <a:prstGeom prst="rect">
            <a:avLst/>
          </a:prstGeom>
        </p:spPr>
      </p:pic>
      <p:pic>
        <p:nvPicPr>
          <p:cNvPr id="8" name="Image 7">
            <a:extLst>
              <a:ext uri="{FF2B5EF4-FFF2-40B4-BE49-F238E27FC236}">
                <a16:creationId xmlns:a16="http://schemas.microsoft.com/office/drawing/2014/main" id="{2768CCA2-D3B7-2A4C-92BB-B59E64155388}"/>
              </a:ext>
            </a:extLst>
          </p:cNvPr>
          <p:cNvPicPr>
            <a:picLocks noChangeAspect="1"/>
          </p:cNvPicPr>
          <p:nvPr/>
        </p:nvPicPr>
        <p:blipFill>
          <a:blip r:embed="rId4"/>
          <a:stretch>
            <a:fillRect/>
          </a:stretch>
        </p:blipFill>
        <p:spPr>
          <a:xfrm>
            <a:off x="266081" y="409264"/>
            <a:ext cx="1545386" cy="688835"/>
          </a:xfrm>
          <a:prstGeom prst="rect">
            <a:avLst/>
          </a:prstGeom>
        </p:spPr>
      </p:pic>
    </p:spTree>
    <p:extLst>
      <p:ext uri="{BB962C8B-B14F-4D97-AF65-F5344CB8AC3E}">
        <p14:creationId xmlns:p14="http://schemas.microsoft.com/office/powerpoint/2010/main" val="2000497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6916E63-C8EF-A040-B6AB-86139C5A8970}"/>
              </a:ext>
            </a:extLst>
          </p:cNvPr>
          <p:cNvSpPr txBox="1"/>
          <p:nvPr/>
        </p:nvSpPr>
        <p:spPr>
          <a:xfrm>
            <a:off x="2234680" y="1438848"/>
            <a:ext cx="4404818" cy="338554"/>
          </a:xfrm>
          <a:prstGeom prst="rect">
            <a:avLst/>
          </a:prstGeom>
          <a:noFill/>
        </p:spPr>
        <p:txBody>
          <a:bodyPr wrap="square" rtlCol="0">
            <a:spAutoFit/>
          </a:bodyPr>
          <a:lstStyle/>
          <a:p>
            <a:pPr algn="ctr"/>
            <a:r>
              <a:rPr lang="en-US" sz="1600" dirty="0"/>
              <a:t>The case of herpes simplex virus 1: (n= XX)</a:t>
            </a:r>
          </a:p>
        </p:txBody>
      </p:sp>
      <p:graphicFrame>
        <p:nvGraphicFramePr>
          <p:cNvPr id="5" name="Tableau 4">
            <a:extLst>
              <a:ext uri="{FF2B5EF4-FFF2-40B4-BE49-F238E27FC236}">
                <a16:creationId xmlns:a16="http://schemas.microsoft.com/office/drawing/2014/main" id="{AF1154A9-91FA-B747-B6C7-65CDDD502306}"/>
              </a:ext>
            </a:extLst>
          </p:cNvPr>
          <p:cNvGraphicFramePr>
            <a:graphicFrameLocks noGrp="1"/>
          </p:cNvGraphicFramePr>
          <p:nvPr>
            <p:extLst>
              <p:ext uri="{D42A27DB-BD31-4B8C-83A1-F6EECF244321}">
                <p14:modId xmlns:p14="http://schemas.microsoft.com/office/powerpoint/2010/main" val="2624686385"/>
              </p:ext>
            </p:extLst>
          </p:nvPr>
        </p:nvGraphicFramePr>
        <p:xfrm>
          <a:off x="704088" y="1865376"/>
          <a:ext cx="6879059" cy="2818662"/>
        </p:xfrm>
        <a:graphic>
          <a:graphicData uri="http://schemas.openxmlformats.org/drawingml/2006/table">
            <a:tbl>
              <a:tblPr firstRow="1" firstCol="1" bandRow="1">
                <a:tableStyleId>{5C22544A-7EE6-4342-B048-85BDC9FD1C3A}</a:tableStyleId>
              </a:tblPr>
              <a:tblGrid>
                <a:gridCol w="1402511">
                  <a:extLst>
                    <a:ext uri="{9D8B030D-6E8A-4147-A177-3AD203B41FA5}">
                      <a16:colId xmlns:a16="http://schemas.microsoft.com/office/drawing/2014/main" val="3310184547"/>
                    </a:ext>
                  </a:extLst>
                </a:gridCol>
                <a:gridCol w="1472875">
                  <a:extLst>
                    <a:ext uri="{9D8B030D-6E8A-4147-A177-3AD203B41FA5}">
                      <a16:colId xmlns:a16="http://schemas.microsoft.com/office/drawing/2014/main" val="1742564155"/>
                    </a:ext>
                  </a:extLst>
                </a:gridCol>
                <a:gridCol w="1181356">
                  <a:extLst>
                    <a:ext uri="{9D8B030D-6E8A-4147-A177-3AD203B41FA5}">
                      <a16:colId xmlns:a16="http://schemas.microsoft.com/office/drawing/2014/main" val="540512025"/>
                    </a:ext>
                  </a:extLst>
                </a:gridCol>
                <a:gridCol w="1181356">
                  <a:extLst>
                    <a:ext uri="{9D8B030D-6E8A-4147-A177-3AD203B41FA5}">
                      <a16:colId xmlns:a16="http://schemas.microsoft.com/office/drawing/2014/main" val="506998377"/>
                    </a:ext>
                  </a:extLst>
                </a:gridCol>
                <a:gridCol w="1640961">
                  <a:extLst>
                    <a:ext uri="{9D8B030D-6E8A-4147-A177-3AD203B41FA5}">
                      <a16:colId xmlns:a16="http://schemas.microsoft.com/office/drawing/2014/main" val="3301100321"/>
                    </a:ext>
                  </a:extLst>
                </a:gridCol>
              </a:tblGrid>
              <a:tr h="352332">
                <a:tc gridSpan="2">
                  <a:txBody>
                    <a:bodyPr/>
                    <a:lstStyle/>
                    <a:p>
                      <a:pPr>
                        <a:spcAft>
                          <a:spcPts val="0"/>
                        </a:spcAft>
                      </a:pPr>
                      <a:r>
                        <a:rPr lang="fr-BE" sz="1100" dirty="0" err="1">
                          <a:effectLst/>
                        </a:rPr>
                        <a:t>Organism</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fr-FR"/>
                    </a:p>
                  </a:txBody>
                  <a:tcPr/>
                </a:tc>
                <a:tc>
                  <a:txBody>
                    <a:bodyPr/>
                    <a:lstStyle/>
                    <a:p>
                      <a:pPr>
                        <a:spcAft>
                          <a:spcPts val="0"/>
                        </a:spcAft>
                      </a:pPr>
                      <a:r>
                        <a:rPr lang="fr-BE" sz="1100" dirty="0">
                          <a:effectLst/>
                          <a:latin typeface="Calibri" panose="020F0502020204030204" pitchFamily="34" charset="0"/>
                          <a:ea typeface="Calibri" panose="020F0502020204030204" pitchFamily="34" charset="0"/>
                          <a:cs typeface="Times New Roman" panose="02020603050405020304" pitchFamily="18" charset="0"/>
                        </a:rPr>
                        <a:t>Routine </a:t>
                      </a:r>
                      <a:r>
                        <a:rPr lang="fr-BE" sz="1100" dirty="0" err="1">
                          <a:effectLst/>
                          <a:latin typeface="Calibri" panose="020F0502020204030204" pitchFamily="34" charset="0"/>
                          <a:ea typeface="Calibri" panose="020F0502020204030204" pitchFamily="34" charset="0"/>
                          <a:cs typeface="Times New Roman" panose="02020603050405020304" pitchFamily="18" charset="0"/>
                        </a:rPr>
                        <a:t>method</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dirty="0" err="1">
                          <a:effectLst/>
                          <a:latin typeface="Calibri" panose="020F0502020204030204" pitchFamily="34" charset="0"/>
                          <a:ea typeface="Calibri" panose="020F0502020204030204" pitchFamily="34" charset="0"/>
                          <a:cs typeface="Times New Roman" panose="02020603050405020304" pitchFamily="18" charset="0"/>
                        </a:rPr>
                        <a:t>Filmarray</a:t>
                      </a:r>
                      <a:r>
                        <a:rPr lang="fr-BE" sz="1100" dirty="0">
                          <a:effectLst/>
                          <a:latin typeface="Calibri" panose="020F0502020204030204" pitchFamily="34" charset="0"/>
                          <a:ea typeface="Calibri" panose="020F0502020204030204" pitchFamily="34" charset="0"/>
                          <a:cs typeface="Times New Roman" panose="02020603050405020304" pitchFamily="18" charset="0"/>
                        </a:rPr>
                        <a:t> </a:t>
                      </a:r>
                      <a:r>
                        <a:rPr lang="fr-BE" sz="1100" dirty="0" err="1">
                          <a:effectLst/>
                          <a:latin typeface="Calibri" panose="020F0502020204030204" pitchFamily="34" charset="0"/>
                          <a:ea typeface="Calibri" panose="020F0502020204030204" pitchFamily="34" charset="0"/>
                          <a:cs typeface="Times New Roman" panose="02020603050405020304" pitchFamily="18" charset="0"/>
                        </a:rPr>
                        <a:t>result</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dirty="0" err="1">
                          <a:effectLst/>
                          <a:latin typeface="Calibri" panose="020F0502020204030204" pitchFamily="34" charset="0"/>
                          <a:ea typeface="Calibri" panose="020F0502020204030204" pitchFamily="34" charset="0"/>
                          <a:cs typeface="Times New Roman" panose="02020603050405020304" pitchFamily="18" charset="0"/>
                        </a:rPr>
                        <a:t>Result</a:t>
                      </a:r>
                      <a:r>
                        <a:rPr lang="fr-BE" sz="1100" dirty="0">
                          <a:effectLst/>
                          <a:latin typeface="Calibri" panose="020F0502020204030204" pitchFamily="34" charset="0"/>
                          <a:ea typeface="Calibri" panose="020F0502020204030204" pitchFamily="34" charset="0"/>
                          <a:cs typeface="Times New Roman" panose="02020603050405020304" pitchFamily="18" charset="0"/>
                        </a:rPr>
                        <a:t> </a:t>
                      </a:r>
                      <a:r>
                        <a:rPr lang="fr-BE" sz="1100" dirty="0" err="1">
                          <a:effectLst/>
                          <a:latin typeface="Calibri" panose="020F0502020204030204" pitchFamily="34" charset="0"/>
                          <a:ea typeface="Calibri" panose="020F0502020204030204" pitchFamily="34" charset="0"/>
                          <a:cs typeface="Times New Roman" panose="02020603050405020304" pitchFamily="18" charset="0"/>
                        </a:rPr>
                        <a:t>after</a:t>
                      </a:r>
                      <a:r>
                        <a:rPr lang="fr-BE" sz="1100" dirty="0">
                          <a:effectLst/>
                          <a:latin typeface="Calibri" panose="020F0502020204030204" pitchFamily="34" charset="0"/>
                          <a:ea typeface="Calibri" panose="020F0502020204030204" pitchFamily="34" charset="0"/>
                          <a:cs typeface="Times New Roman" panose="02020603050405020304" pitchFamily="18" charset="0"/>
                        </a:rPr>
                        <a:t> </a:t>
                      </a:r>
                      <a:r>
                        <a:rPr lang="fr-BE" sz="1100" dirty="0" err="1">
                          <a:effectLst/>
                          <a:latin typeface="Calibri" panose="020F0502020204030204" pitchFamily="34" charset="0"/>
                          <a:ea typeface="Calibri" panose="020F0502020204030204" pitchFamily="34" charset="0"/>
                          <a:cs typeface="Times New Roman" panose="02020603050405020304" pitchFamily="18" charset="0"/>
                        </a:rPr>
                        <a:t>manual</a:t>
                      </a:r>
                      <a:r>
                        <a:rPr lang="fr-BE" sz="1100" dirty="0">
                          <a:effectLst/>
                          <a:latin typeface="Calibri" panose="020F0502020204030204" pitchFamily="34" charset="0"/>
                          <a:ea typeface="Calibri" panose="020F0502020204030204" pitchFamily="34" charset="0"/>
                          <a:cs typeface="Times New Roman" panose="02020603050405020304" pitchFamily="18" charset="0"/>
                        </a:rPr>
                        <a:t> </a:t>
                      </a:r>
                      <a:r>
                        <a:rPr lang="fr-BE" sz="1100" dirty="0" err="1">
                          <a:effectLst/>
                          <a:latin typeface="Calibri" panose="020F0502020204030204" pitchFamily="34" charset="0"/>
                          <a:ea typeface="Calibri" panose="020F0502020204030204" pitchFamily="34" charset="0"/>
                          <a:cs typeface="Times New Roman" panose="02020603050405020304" pitchFamily="18" charset="0"/>
                        </a:rPr>
                        <a:t>review</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8106609"/>
                  </a:ext>
                </a:extLst>
              </a:tr>
              <a:tr h="352332">
                <a:tc rowSpan="10">
                  <a:txBody>
                    <a:bodyPr/>
                    <a:lstStyle/>
                    <a:p>
                      <a:pPr>
                        <a:spcAft>
                          <a:spcPts val="0"/>
                        </a:spcAft>
                      </a:pPr>
                      <a:r>
                        <a:rPr lang="fr-BE" sz="1100" dirty="0">
                          <a:effectLst/>
                        </a:rPr>
                        <a:t>HSV1</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cap="small">
                          <a:effectLst/>
                        </a:rPr>
                        <a:t>QCMD 15/02</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dirty="0">
                          <a:effectLst/>
                        </a:rPr>
                        <a:t>HSV1</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100" cap="small" dirty="0" err="1">
                          <a:solidFill>
                            <a:srgbClr val="FF0000"/>
                          </a:solidFill>
                          <a:effectLst/>
                        </a:rPr>
                        <a:t>negative</a:t>
                      </a:r>
                      <a:r>
                        <a:rPr lang="fr-BE" sz="1100" cap="small" dirty="0">
                          <a:solidFill>
                            <a:srgbClr val="FF0000"/>
                          </a:solidFill>
                          <a:effectLst/>
                        </a:rPr>
                        <a:t> </a:t>
                      </a:r>
                      <a:endParaRPr lang="fr-B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cap="small" dirty="0" err="1">
                          <a:solidFill>
                            <a:schemeClr val="accent6">
                              <a:lumMod val="75000"/>
                            </a:schemeClr>
                          </a:solidFill>
                          <a:effectLst/>
                        </a:rPr>
                        <a:t>Doubtful</a:t>
                      </a:r>
                      <a:r>
                        <a:rPr lang="fr-BE" sz="1100" cap="small" dirty="0">
                          <a:solidFill>
                            <a:schemeClr val="accent6">
                              <a:lumMod val="75000"/>
                            </a:schemeClr>
                          </a:solidFill>
                          <a:effectLst/>
                        </a:rPr>
                        <a:t>, confirmation </a:t>
                      </a:r>
                      <a:r>
                        <a:rPr lang="fr-BE" sz="1100" cap="small" dirty="0" err="1">
                          <a:solidFill>
                            <a:schemeClr val="accent6">
                              <a:lumMod val="75000"/>
                            </a:schemeClr>
                          </a:solidFill>
                          <a:effectLst/>
                        </a:rPr>
                        <a:t>needed</a:t>
                      </a:r>
                      <a:endParaRPr lang="fr-BE" sz="11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5032127"/>
                  </a:ext>
                </a:extLst>
              </a:tr>
              <a:tr h="352332">
                <a:tc vMerge="1">
                  <a:txBody>
                    <a:bodyPr/>
                    <a:lstStyle/>
                    <a:p>
                      <a:endParaRPr lang="fr-FR"/>
                    </a:p>
                  </a:txBody>
                  <a:tcPr/>
                </a:tc>
                <a:tc>
                  <a:txBody>
                    <a:bodyPr/>
                    <a:lstStyle/>
                    <a:p>
                      <a:pPr>
                        <a:spcAft>
                          <a:spcPts val="0"/>
                        </a:spcAft>
                      </a:pPr>
                      <a:r>
                        <a:rPr lang="fr-BE" sz="1100" cap="small">
                          <a:effectLst/>
                        </a:rPr>
                        <a:t>QCMD15/04</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a:effectLst/>
                        </a:rPr>
                        <a:t>HSV1</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cap="small" dirty="0" err="1">
                          <a:solidFill>
                            <a:srgbClr val="FF0000"/>
                          </a:solidFill>
                          <a:effectLst/>
                        </a:rPr>
                        <a:t>negative</a:t>
                      </a:r>
                      <a:r>
                        <a:rPr lang="fr-BE" sz="1100" cap="small" dirty="0">
                          <a:solidFill>
                            <a:srgbClr val="FF0000"/>
                          </a:solidFill>
                          <a:effectLst/>
                        </a:rPr>
                        <a:t> </a:t>
                      </a:r>
                      <a:endParaRPr lang="fr-B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100" cap="small" dirty="0" err="1">
                          <a:solidFill>
                            <a:schemeClr val="accent6">
                              <a:lumMod val="75000"/>
                            </a:schemeClr>
                          </a:solidFill>
                          <a:effectLst/>
                        </a:rPr>
                        <a:t>Doubtful</a:t>
                      </a:r>
                      <a:r>
                        <a:rPr lang="fr-BE" sz="1100" cap="small" dirty="0">
                          <a:solidFill>
                            <a:schemeClr val="accent6">
                              <a:lumMod val="75000"/>
                            </a:schemeClr>
                          </a:solidFill>
                          <a:effectLst/>
                        </a:rPr>
                        <a:t>, confirmation </a:t>
                      </a:r>
                      <a:r>
                        <a:rPr lang="fr-BE" sz="1100" cap="small" dirty="0" err="1">
                          <a:solidFill>
                            <a:schemeClr val="accent6">
                              <a:lumMod val="75000"/>
                            </a:schemeClr>
                          </a:solidFill>
                          <a:effectLst/>
                        </a:rPr>
                        <a:t>needed</a:t>
                      </a:r>
                      <a:endParaRPr lang="fr-BE" sz="11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170677"/>
                  </a:ext>
                </a:extLst>
              </a:tr>
              <a:tr h="352332">
                <a:tc vMerge="1">
                  <a:txBody>
                    <a:bodyPr/>
                    <a:lstStyle/>
                    <a:p>
                      <a:endParaRPr lang="fr-FR"/>
                    </a:p>
                  </a:txBody>
                  <a:tcPr/>
                </a:tc>
                <a:tc>
                  <a:txBody>
                    <a:bodyPr/>
                    <a:lstStyle/>
                    <a:p>
                      <a:pPr>
                        <a:spcAft>
                          <a:spcPts val="0"/>
                        </a:spcAft>
                      </a:pPr>
                      <a:r>
                        <a:rPr lang="fr-BE" sz="1100" cap="small">
                          <a:effectLst/>
                        </a:rPr>
                        <a:t>QCMD17/01</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a:effectLst/>
                        </a:rPr>
                        <a:t>HSV1</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100" cap="small" dirty="0" err="1">
                          <a:solidFill>
                            <a:srgbClr val="FF0000"/>
                          </a:solidFill>
                          <a:effectLst/>
                        </a:rPr>
                        <a:t>negative</a:t>
                      </a:r>
                      <a:r>
                        <a:rPr lang="fr-BE" sz="1100" cap="small" dirty="0">
                          <a:solidFill>
                            <a:srgbClr val="FF0000"/>
                          </a:solidFill>
                          <a:effectLst/>
                        </a:rPr>
                        <a:t> </a:t>
                      </a:r>
                      <a:endParaRPr lang="fr-B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cap="small" dirty="0" err="1">
                          <a:solidFill>
                            <a:schemeClr val="accent6">
                              <a:lumMod val="75000"/>
                            </a:schemeClr>
                          </a:solidFill>
                          <a:effectLst/>
                        </a:rPr>
                        <a:t>Doubtful</a:t>
                      </a:r>
                      <a:r>
                        <a:rPr lang="fr-BE" sz="1100" cap="small" dirty="0">
                          <a:solidFill>
                            <a:schemeClr val="accent6">
                              <a:lumMod val="75000"/>
                            </a:schemeClr>
                          </a:solidFill>
                          <a:effectLst/>
                        </a:rPr>
                        <a:t>, confirmation </a:t>
                      </a:r>
                      <a:r>
                        <a:rPr lang="fr-BE" sz="1100" cap="small" dirty="0" err="1">
                          <a:solidFill>
                            <a:schemeClr val="accent6">
                              <a:lumMod val="75000"/>
                            </a:schemeClr>
                          </a:solidFill>
                          <a:effectLst/>
                        </a:rPr>
                        <a:t>needed</a:t>
                      </a:r>
                      <a:endParaRPr lang="fr-BE" sz="11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3386609"/>
                  </a:ext>
                </a:extLst>
              </a:tr>
              <a:tr h="176167">
                <a:tc vMerge="1">
                  <a:txBody>
                    <a:bodyPr/>
                    <a:lstStyle/>
                    <a:p>
                      <a:endParaRPr lang="fr-FR"/>
                    </a:p>
                  </a:txBody>
                  <a:tcPr/>
                </a:tc>
                <a:tc>
                  <a:txBody>
                    <a:bodyPr/>
                    <a:lstStyle/>
                    <a:p>
                      <a:pPr>
                        <a:spcAft>
                          <a:spcPts val="0"/>
                        </a:spcAft>
                      </a:pPr>
                      <a:r>
                        <a:rPr lang="fr-BE" sz="1100" cap="small">
                          <a:effectLst/>
                        </a:rPr>
                        <a:t>QCMD17/02</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cap="small">
                          <a:effectLst/>
                        </a:rPr>
                        <a:t>HSV1</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100" cap="small" dirty="0">
                          <a:solidFill>
                            <a:srgbClr val="00B050"/>
                          </a:solidFill>
                          <a:effectLst/>
                        </a:rPr>
                        <a:t>HSV 1</a:t>
                      </a:r>
                      <a:endParaRPr lang="fr-BE"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cap="small" dirty="0">
                          <a:solidFill>
                            <a:srgbClr val="00B050"/>
                          </a:solidFill>
                          <a:effectLst/>
                        </a:rPr>
                        <a:t>HSV 1</a:t>
                      </a:r>
                      <a:endParaRPr lang="fr-BE"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9381820"/>
                  </a:ext>
                </a:extLst>
              </a:tr>
              <a:tr h="176167">
                <a:tc vMerge="1">
                  <a:txBody>
                    <a:bodyPr/>
                    <a:lstStyle/>
                    <a:p>
                      <a:endParaRPr lang="fr-FR"/>
                    </a:p>
                  </a:txBody>
                  <a:tcPr/>
                </a:tc>
                <a:tc>
                  <a:txBody>
                    <a:bodyPr/>
                    <a:lstStyle/>
                    <a:p>
                      <a:pPr>
                        <a:spcAft>
                          <a:spcPts val="0"/>
                        </a:spcAft>
                      </a:pPr>
                      <a:r>
                        <a:rPr lang="fr-BE" sz="1100" cap="small" dirty="0">
                          <a:effectLst/>
                        </a:rPr>
                        <a:t>QCMD 17/4</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a:effectLst/>
                        </a:rPr>
                        <a:t>HSV1</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cap="small" dirty="0" err="1">
                          <a:solidFill>
                            <a:srgbClr val="FF0000"/>
                          </a:solidFill>
                          <a:effectLst/>
                        </a:rPr>
                        <a:t>negative</a:t>
                      </a:r>
                      <a:r>
                        <a:rPr lang="fr-BE" sz="1100" cap="small" dirty="0">
                          <a:solidFill>
                            <a:srgbClr val="FF0000"/>
                          </a:solidFill>
                          <a:effectLst/>
                        </a:rPr>
                        <a:t> </a:t>
                      </a:r>
                      <a:endParaRPr lang="fr-B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cap="small" dirty="0" err="1">
                          <a:solidFill>
                            <a:srgbClr val="FF0000"/>
                          </a:solidFill>
                          <a:effectLst/>
                        </a:rPr>
                        <a:t>negative</a:t>
                      </a:r>
                      <a:r>
                        <a:rPr lang="fr-BE" sz="1100" cap="small" dirty="0">
                          <a:solidFill>
                            <a:srgbClr val="FF0000"/>
                          </a:solidFill>
                          <a:effectLst/>
                        </a:rPr>
                        <a:t> </a:t>
                      </a:r>
                      <a:endParaRPr lang="fr-B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77880508"/>
                  </a:ext>
                </a:extLst>
              </a:tr>
              <a:tr h="176167">
                <a:tc vMerge="1">
                  <a:txBody>
                    <a:bodyPr/>
                    <a:lstStyle/>
                    <a:p>
                      <a:endParaRPr lang="fr-FR"/>
                    </a:p>
                  </a:txBody>
                  <a:tcPr/>
                </a:tc>
                <a:tc>
                  <a:txBody>
                    <a:bodyPr/>
                    <a:lstStyle/>
                    <a:p>
                      <a:pPr>
                        <a:spcAft>
                          <a:spcPts val="0"/>
                        </a:spcAft>
                      </a:pPr>
                      <a:r>
                        <a:rPr lang="fr-BE" sz="1100" cap="small" dirty="0">
                          <a:effectLst/>
                        </a:rPr>
                        <a:t>QCMD CNS17S-03</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a:effectLst/>
                        </a:rPr>
                        <a:t>HSV1</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100" b="0" i="0" u="none" strike="noStrike" kern="1200" cap="small" spc="0" normalizeH="0" baseline="0" noProof="0">
                          <a:ln>
                            <a:noFill/>
                          </a:ln>
                          <a:solidFill>
                            <a:srgbClr val="FF0000"/>
                          </a:solidFill>
                          <a:effectLst/>
                          <a:uLnTx/>
                          <a:uFillTx/>
                          <a:latin typeface="Calibri"/>
                          <a:ea typeface="+mn-ea"/>
                          <a:cs typeface="+mn-cs"/>
                        </a:rPr>
                        <a:t>negative </a:t>
                      </a:r>
                      <a:endParaRPr kumimoji="0" lang="fr-BE" sz="11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cap="small">
                          <a:solidFill>
                            <a:srgbClr val="FF0000"/>
                          </a:solidFill>
                          <a:effectLst/>
                        </a:rPr>
                        <a:t>negative</a:t>
                      </a:r>
                      <a:endParaRPr lang="fr-B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61251903"/>
                  </a:ext>
                </a:extLst>
              </a:tr>
              <a:tr h="352332">
                <a:tc vMerge="1">
                  <a:txBody>
                    <a:bodyPr/>
                    <a:lstStyle/>
                    <a:p>
                      <a:endParaRPr lang="fr-FR"/>
                    </a:p>
                  </a:txBody>
                  <a:tcPr/>
                </a:tc>
                <a:tc>
                  <a:txBody>
                    <a:bodyPr/>
                    <a:lstStyle/>
                    <a:p>
                      <a:pPr>
                        <a:spcAft>
                          <a:spcPts val="0"/>
                        </a:spcAft>
                      </a:pPr>
                      <a:r>
                        <a:rPr lang="fr-BE" sz="1100" cap="small">
                          <a:effectLst/>
                        </a:rPr>
                        <a:t>QCMD CNS17S-07</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a:effectLst/>
                        </a:rPr>
                        <a:t>HSV1</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100" b="0" i="0" u="none" strike="noStrike" kern="1200" cap="small" spc="0" normalizeH="0" baseline="0" noProof="0">
                          <a:ln>
                            <a:noFill/>
                          </a:ln>
                          <a:solidFill>
                            <a:srgbClr val="FF0000"/>
                          </a:solidFill>
                          <a:effectLst/>
                          <a:uLnTx/>
                          <a:uFillTx/>
                          <a:latin typeface="Calibri"/>
                          <a:ea typeface="+mn-ea"/>
                          <a:cs typeface="+mn-cs"/>
                        </a:rPr>
                        <a:t>negative </a:t>
                      </a:r>
                      <a:endParaRPr kumimoji="0" lang="fr-BE" sz="11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100" cap="small" dirty="0" err="1">
                          <a:solidFill>
                            <a:schemeClr val="accent6">
                              <a:lumMod val="75000"/>
                            </a:schemeClr>
                          </a:solidFill>
                          <a:effectLst/>
                        </a:rPr>
                        <a:t>Doubtful</a:t>
                      </a:r>
                      <a:r>
                        <a:rPr lang="fr-BE" sz="1100" cap="small" dirty="0">
                          <a:solidFill>
                            <a:schemeClr val="accent6">
                              <a:lumMod val="75000"/>
                            </a:schemeClr>
                          </a:solidFill>
                          <a:effectLst/>
                        </a:rPr>
                        <a:t>, confirmation </a:t>
                      </a:r>
                      <a:r>
                        <a:rPr lang="fr-BE" sz="1100" cap="small" dirty="0" err="1">
                          <a:solidFill>
                            <a:schemeClr val="accent6">
                              <a:lumMod val="75000"/>
                            </a:schemeClr>
                          </a:solidFill>
                          <a:effectLst/>
                        </a:rPr>
                        <a:t>needed</a:t>
                      </a:r>
                      <a:endParaRPr lang="fr-BE" sz="1100" dirty="0">
                        <a:solidFill>
                          <a:schemeClr val="accent6">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5150596"/>
                  </a:ext>
                </a:extLst>
              </a:tr>
              <a:tr h="176167">
                <a:tc vMerge="1">
                  <a:txBody>
                    <a:bodyPr/>
                    <a:lstStyle/>
                    <a:p>
                      <a:endParaRPr lang="fr-FR"/>
                    </a:p>
                  </a:txBody>
                  <a:tcPr/>
                </a:tc>
                <a:tc>
                  <a:txBody>
                    <a:bodyPr/>
                    <a:lstStyle/>
                    <a:p>
                      <a:pPr>
                        <a:spcAft>
                          <a:spcPts val="0"/>
                        </a:spcAft>
                      </a:pPr>
                      <a:r>
                        <a:rPr lang="fr-BE" sz="1100" cap="small" dirty="0">
                          <a:effectLst/>
                          <a:latin typeface="Calibri" panose="020F0502020204030204" pitchFamily="34" charset="0"/>
                          <a:ea typeface="Calibri" panose="020F0502020204030204" pitchFamily="34" charset="0"/>
                          <a:cs typeface="Times New Roman" panose="02020603050405020304" pitchFamily="18" charset="0"/>
                        </a:rPr>
                        <a:t>Patient 1</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dirty="0">
                          <a:effectLst/>
                        </a:rPr>
                        <a:t>HSV1</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100" cap="small" dirty="0">
                          <a:solidFill>
                            <a:srgbClr val="00B050"/>
                          </a:solidFill>
                          <a:effectLst/>
                        </a:rPr>
                        <a:t>HSV 1</a:t>
                      </a:r>
                      <a:endParaRPr lang="fr-BE"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cap="small">
                          <a:solidFill>
                            <a:srgbClr val="00B050"/>
                          </a:solidFill>
                          <a:effectLst/>
                        </a:rPr>
                        <a:t>HSV1</a:t>
                      </a:r>
                      <a:endParaRPr lang="fr-BE" sz="11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3918225"/>
                  </a:ext>
                </a:extLst>
              </a:tr>
              <a:tr h="176167">
                <a:tc vMerge="1">
                  <a:txBody>
                    <a:bodyPr/>
                    <a:lstStyle/>
                    <a:p>
                      <a:endParaRPr lang="fr-FR"/>
                    </a:p>
                  </a:txBody>
                  <a:tcPr/>
                </a:tc>
                <a:tc>
                  <a:txBody>
                    <a:bodyPr/>
                    <a:lstStyle/>
                    <a:p>
                      <a:pPr>
                        <a:spcAft>
                          <a:spcPts val="0"/>
                        </a:spcAft>
                      </a:pPr>
                      <a:r>
                        <a:rPr lang="fr-BE" sz="1100" cap="small" dirty="0">
                          <a:effectLst/>
                          <a:latin typeface="Calibri" panose="020F0502020204030204" pitchFamily="34" charset="0"/>
                          <a:ea typeface="Calibri" panose="020F0502020204030204" pitchFamily="34" charset="0"/>
                          <a:cs typeface="Times New Roman" panose="02020603050405020304" pitchFamily="18" charset="0"/>
                        </a:rPr>
                        <a:t>Patient 2</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a:effectLst/>
                        </a:rPr>
                        <a:t>HSV1</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BE" sz="1100" cap="small" dirty="0">
                          <a:solidFill>
                            <a:srgbClr val="00B050"/>
                          </a:solidFill>
                          <a:effectLst/>
                        </a:rPr>
                        <a:t>HSV 1</a:t>
                      </a:r>
                      <a:endParaRPr lang="fr-BE"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cap="small" dirty="0">
                          <a:solidFill>
                            <a:srgbClr val="00B050"/>
                          </a:solidFill>
                          <a:effectLst/>
                        </a:rPr>
                        <a:t>HSV1  </a:t>
                      </a:r>
                      <a:endParaRPr lang="fr-BE" sz="1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9169674"/>
                  </a:ext>
                </a:extLst>
              </a:tr>
              <a:tr h="176167">
                <a:tc vMerge="1">
                  <a:txBody>
                    <a:bodyPr/>
                    <a:lstStyle/>
                    <a:p>
                      <a:endParaRPr lang="fr-FR"/>
                    </a:p>
                  </a:txBody>
                  <a:tcPr/>
                </a:tc>
                <a:tc>
                  <a:txBody>
                    <a:bodyPr/>
                    <a:lstStyle/>
                    <a:p>
                      <a:pPr>
                        <a:spcAft>
                          <a:spcPts val="0"/>
                        </a:spcAft>
                      </a:pPr>
                      <a:r>
                        <a:rPr lang="fr-BE" sz="1100" cap="small" dirty="0">
                          <a:effectLst/>
                          <a:latin typeface="Calibri" panose="020F0502020204030204" pitchFamily="34" charset="0"/>
                          <a:ea typeface="Calibri" panose="020F0502020204030204" pitchFamily="34" charset="0"/>
                          <a:cs typeface="Times New Roman" panose="02020603050405020304" pitchFamily="18" charset="0"/>
                        </a:rPr>
                        <a:t>Patient 3</a:t>
                      </a:r>
                      <a:endParaRPr lang="fr-B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a:effectLst/>
                        </a:rPr>
                        <a:t>HSV1</a:t>
                      </a:r>
                      <a:endParaRPr lang="fr-B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1100" b="0" i="0" u="none" strike="noStrike" kern="1200" cap="small" spc="0" normalizeH="0" baseline="0" noProof="0">
                          <a:ln>
                            <a:noFill/>
                          </a:ln>
                          <a:solidFill>
                            <a:srgbClr val="FF0000"/>
                          </a:solidFill>
                          <a:effectLst/>
                          <a:uLnTx/>
                          <a:uFillTx/>
                          <a:latin typeface="Calibri"/>
                          <a:ea typeface="+mn-ea"/>
                          <a:cs typeface="+mn-cs"/>
                        </a:rPr>
                        <a:t>negative </a:t>
                      </a:r>
                      <a:endParaRPr kumimoji="0" lang="fr-BE" sz="11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fr-BE" sz="1100" cap="small" dirty="0" err="1">
                          <a:solidFill>
                            <a:srgbClr val="FF0000"/>
                          </a:solidFill>
                          <a:effectLst/>
                        </a:rPr>
                        <a:t>negative</a:t>
                      </a:r>
                      <a:endParaRPr lang="fr-BE"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0512387"/>
                  </a:ext>
                </a:extLst>
              </a:tr>
            </a:tbl>
          </a:graphicData>
        </a:graphic>
      </p:graphicFrame>
      <p:sp>
        <p:nvSpPr>
          <p:cNvPr id="2" name="Rectangle 1">
            <a:extLst>
              <a:ext uri="{FF2B5EF4-FFF2-40B4-BE49-F238E27FC236}">
                <a16:creationId xmlns:a16="http://schemas.microsoft.com/office/drawing/2014/main" id="{7EB5CB7E-7580-FA49-BE27-105FA4D81E5D}"/>
              </a:ext>
            </a:extLst>
          </p:cNvPr>
          <p:cNvSpPr/>
          <p:nvPr/>
        </p:nvSpPr>
        <p:spPr>
          <a:xfrm>
            <a:off x="3128269" y="4726481"/>
            <a:ext cx="2617640" cy="369332"/>
          </a:xfrm>
          <a:prstGeom prst="rect">
            <a:avLst/>
          </a:prstGeom>
        </p:spPr>
        <p:txBody>
          <a:bodyPr wrap="none">
            <a:spAutoFit/>
          </a:bodyPr>
          <a:lstStyle/>
          <a:p>
            <a:r>
              <a:rPr lang="fr-FR" b="1" dirty="0"/>
              <a:t>LOD: 1.5x10^3 copies/ml </a:t>
            </a:r>
          </a:p>
        </p:txBody>
      </p:sp>
      <p:sp>
        <p:nvSpPr>
          <p:cNvPr id="6" name="Accolade fermante 5">
            <a:extLst>
              <a:ext uri="{FF2B5EF4-FFF2-40B4-BE49-F238E27FC236}">
                <a16:creationId xmlns:a16="http://schemas.microsoft.com/office/drawing/2014/main" id="{DA1312EE-BBFB-6D43-81BB-C56F78F079B0}"/>
              </a:ext>
            </a:extLst>
          </p:cNvPr>
          <p:cNvSpPr/>
          <p:nvPr/>
        </p:nvSpPr>
        <p:spPr>
          <a:xfrm>
            <a:off x="7583148" y="2194560"/>
            <a:ext cx="406400" cy="1246958"/>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8" name="Accolade fermante 7">
            <a:extLst>
              <a:ext uri="{FF2B5EF4-FFF2-40B4-BE49-F238E27FC236}">
                <a16:creationId xmlns:a16="http://schemas.microsoft.com/office/drawing/2014/main" id="{C7D27F68-30A7-9743-8F12-E833AFC40BC6}"/>
              </a:ext>
            </a:extLst>
          </p:cNvPr>
          <p:cNvSpPr/>
          <p:nvPr/>
        </p:nvSpPr>
        <p:spPr>
          <a:xfrm>
            <a:off x="7583147" y="3441518"/>
            <a:ext cx="406400" cy="153631"/>
          </a:xfrm>
          <a:prstGeom prst="rightBrace">
            <a:avLst/>
          </a:prstGeom>
          <a:noFill/>
          <a:ln w="12700" cap="rnd"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solidFill>
              <a:effectLst/>
              <a:uLnTx/>
              <a:uFillTx/>
              <a:latin typeface="Gill Sans MT" panose="020B0502020104020203"/>
              <a:ea typeface="+mn-ea"/>
              <a:cs typeface="+mn-cs"/>
            </a:endParaRPr>
          </a:p>
        </p:txBody>
      </p:sp>
      <p:sp>
        <p:nvSpPr>
          <p:cNvPr id="9" name="ZoneTexte 8">
            <a:extLst>
              <a:ext uri="{FF2B5EF4-FFF2-40B4-BE49-F238E27FC236}">
                <a16:creationId xmlns:a16="http://schemas.microsoft.com/office/drawing/2014/main" id="{69AB56AE-5BEE-0245-8069-53253E2A2D29}"/>
              </a:ext>
            </a:extLst>
          </p:cNvPr>
          <p:cNvSpPr txBox="1"/>
          <p:nvPr/>
        </p:nvSpPr>
        <p:spPr>
          <a:xfrm>
            <a:off x="8110606" y="2571750"/>
            <a:ext cx="1384300" cy="307777"/>
          </a:xfrm>
          <a:prstGeom prst="rect">
            <a:avLst/>
          </a:prstGeom>
          <a:noFill/>
        </p:spPr>
        <p:txBody>
          <a:bodyPr wrap="square" rtlCol="0">
            <a:spAutoFit/>
          </a:bodyPr>
          <a:lstStyle/>
          <a:p>
            <a:r>
              <a:rPr lang="fr-FR" sz="1400" dirty="0" err="1"/>
              <a:t>Core</a:t>
            </a:r>
            <a:endParaRPr lang="fr-FR" sz="1400" dirty="0"/>
          </a:p>
        </p:txBody>
      </p:sp>
      <p:sp>
        <p:nvSpPr>
          <p:cNvPr id="12" name="ZoneTexte 11">
            <a:extLst>
              <a:ext uri="{FF2B5EF4-FFF2-40B4-BE49-F238E27FC236}">
                <a16:creationId xmlns:a16="http://schemas.microsoft.com/office/drawing/2014/main" id="{C5723D97-3182-8E44-9339-8E40BDA7F660}"/>
              </a:ext>
            </a:extLst>
          </p:cNvPr>
          <p:cNvSpPr txBox="1"/>
          <p:nvPr/>
        </p:nvSpPr>
        <p:spPr>
          <a:xfrm>
            <a:off x="7989548" y="3287372"/>
            <a:ext cx="1384300" cy="307777"/>
          </a:xfrm>
          <a:prstGeom prst="rect">
            <a:avLst/>
          </a:prstGeom>
          <a:noFill/>
        </p:spPr>
        <p:txBody>
          <a:bodyPr wrap="square" rtlCol="0">
            <a:spAutoFit/>
          </a:bodyPr>
          <a:lstStyle/>
          <a:p>
            <a:r>
              <a:rPr lang="fr-FR" sz="1400" dirty="0" err="1"/>
              <a:t>Educational</a:t>
            </a:r>
            <a:endParaRPr lang="fr-FR" sz="1400" dirty="0"/>
          </a:p>
        </p:txBody>
      </p:sp>
    </p:spTree>
    <p:extLst>
      <p:ext uri="{BB962C8B-B14F-4D97-AF65-F5344CB8AC3E}">
        <p14:creationId xmlns:p14="http://schemas.microsoft.com/office/powerpoint/2010/main" val="526978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E40EA2-5956-B54E-B6D9-7320A2281D76}"/>
              </a:ext>
            </a:extLst>
          </p:cNvPr>
          <p:cNvSpPr/>
          <p:nvPr/>
        </p:nvSpPr>
        <p:spPr>
          <a:xfrm>
            <a:off x="3131958" y="1402421"/>
            <a:ext cx="2880084" cy="338554"/>
          </a:xfrm>
          <a:prstGeom prst="rect">
            <a:avLst/>
          </a:prstGeom>
        </p:spPr>
        <p:txBody>
          <a:bodyPr wrap="none">
            <a:spAutoFit/>
          </a:bodyPr>
          <a:lstStyle/>
          <a:p>
            <a:pPr algn="ctr"/>
            <a:r>
              <a:rPr lang="fr-FR" sz="1600" dirty="0" err="1"/>
              <a:t>Melt-curves</a:t>
            </a:r>
            <a:r>
              <a:rPr lang="fr-FR" sz="1600" dirty="0"/>
              <a:t> of </a:t>
            </a:r>
            <a:r>
              <a:rPr lang="fr-FR" sz="1600" dirty="0" err="1"/>
              <a:t>doubtful</a:t>
            </a:r>
            <a:r>
              <a:rPr lang="fr-FR" sz="1600" dirty="0"/>
              <a:t> </a:t>
            </a:r>
            <a:r>
              <a:rPr lang="fr-FR" sz="1600" dirty="0" err="1"/>
              <a:t>samples</a:t>
            </a:r>
            <a:endParaRPr lang="fr-FR" sz="1600" dirty="0"/>
          </a:p>
        </p:txBody>
      </p:sp>
      <p:sp>
        <p:nvSpPr>
          <p:cNvPr id="5" name="ZoneTexte 4">
            <a:extLst>
              <a:ext uri="{FF2B5EF4-FFF2-40B4-BE49-F238E27FC236}">
                <a16:creationId xmlns:a16="http://schemas.microsoft.com/office/drawing/2014/main" id="{59358AA4-C6D5-794A-A334-7D0C7B9327D1}"/>
              </a:ext>
            </a:extLst>
          </p:cNvPr>
          <p:cNvSpPr txBox="1"/>
          <p:nvPr/>
        </p:nvSpPr>
        <p:spPr>
          <a:xfrm>
            <a:off x="253920" y="1693944"/>
            <a:ext cx="1778000" cy="307777"/>
          </a:xfrm>
          <a:prstGeom prst="rect">
            <a:avLst/>
          </a:prstGeom>
          <a:noFill/>
        </p:spPr>
        <p:txBody>
          <a:bodyPr wrap="square" rtlCol="0">
            <a:spAutoFit/>
          </a:bodyPr>
          <a:lstStyle/>
          <a:p>
            <a:r>
              <a:rPr lang="fr-FR" sz="1400" dirty="0"/>
              <a:t>QCMD 15/02:</a:t>
            </a:r>
          </a:p>
        </p:txBody>
      </p:sp>
      <p:sp>
        <p:nvSpPr>
          <p:cNvPr id="6" name="ZoneTexte 5">
            <a:extLst>
              <a:ext uri="{FF2B5EF4-FFF2-40B4-BE49-F238E27FC236}">
                <a16:creationId xmlns:a16="http://schemas.microsoft.com/office/drawing/2014/main" id="{F200E76F-3F33-464A-AF3E-765753920D0D}"/>
              </a:ext>
            </a:extLst>
          </p:cNvPr>
          <p:cNvSpPr txBox="1"/>
          <p:nvPr/>
        </p:nvSpPr>
        <p:spPr>
          <a:xfrm>
            <a:off x="56668" y="3423453"/>
            <a:ext cx="1778000" cy="307777"/>
          </a:xfrm>
          <a:prstGeom prst="rect">
            <a:avLst/>
          </a:prstGeom>
          <a:noFill/>
        </p:spPr>
        <p:txBody>
          <a:bodyPr wrap="square" rtlCol="0">
            <a:spAutoFit/>
          </a:bodyPr>
          <a:lstStyle/>
          <a:p>
            <a:r>
              <a:rPr lang="fr-FR" sz="1400" dirty="0"/>
              <a:t>    QCMD 15/04:</a:t>
            </a:r>
          </a:p>
        </p:txBody>
      </p:sp>
      <p:sp>
        <p:nvSpPr>
          <p:cNvPr id="7" name="ZoneTexte 6">
            <a:extLst>
              <a:ext uri="{FF2B5EF4-FFF2-40B4-BE49-F238E27FC236}">
                <a16:creationId xmlns:a16="http://schemas.microsoft.com/office/drawing/2014/main" id="{0723C7E3-98DD-0F46-B926-EAC08F0746CC}"/>
              </a:ext>
            </a:extLst>
          </p:cNvPr>
          <p:cNvSpPr txBox="1"/>
          <p:nvPr/>
        </p:nvSpPr>
        <p:spPr>
          <a:xfrm>
            <a:off x="6671197" y="1676701"/>
            <a:ext cx="1778000" cy="307777"/>
          </a:xfrm>
          <a:prstGeom prst="rect">
            <a:avLst/>
          </a:prstGeom>
          <a:noFill/>
        </p:spPr>
        <p:txBody>
          <a:bodyPr wrap="square" rtlCol="0">
            <a:spAutoFit/>
          </a:bodyPr>
          <a:lstStyle/>
          <a:p>
            <a:r>
              <a:rPr lang="fr-FR" sz="1400" dirty="0"/>
              <a:t>QCMD 17/01:</a:t>
            </a:r>
          </a:p>
        </p:txBody>
      </p:sp>
      <p:sp>
        <p:nvSpPr>
          <p:cNvPr id="8" name="ZoneTexte 7">
            <a:extLst>
              <a:ext uri="{FF2B5EF4-FFF2-40B4-BE49-F238E27FC236}">
                <a16:creationId xmlns:a16="http://schemas.microsoft.com/office/drawing/2014/main" id="{6D5DA2F0-7E7B-B04B-97C3-69071CB6BAC9}"/>
              </a:ext>
            </a:extLst>
          </p:cNvPr>
          <p:cNvSpPr txBox="1"/>
          <p:nvPr/>
        </p:nvSpPr>
        <p:spPr>
          <a:xfrm>
            <a:off x="6651112" y="3361898"/>
            <a:ext cx="2492888" cy="369332"/>
          </a:xfrm>
          <a:prstGeom prst="rect">
            <a:avLst/>
          </a:prstGeom>
          <a:noFill/>
        </p:spPr>
        <p:txBody>
          <a:bodyPr wrap="square" rtlCol="0">
            <a:spAutoFit/>
          </a:bodyPr>
          <a:lstStyle/>
          <a:p>
            <a:r>
              <a:rPr lang="fr-FR" sz="1400" dirty="0"/>
              <a:t>QCMD </a:t>
            </a:r>
            <a:r>
              <a:rPr lang="fr-BE" sz="1400" cap="small" dirty="0"/>
              <a:t>CNS17S-07</a:t>
            </a:r>
            <a:r>
              <a:rPr lang="fr-BE" cap="small" dirty="0"/>
              <a:t> </a:t>
            </a:r>
            <a:r>
              <a:rPr lang="fr-BE" dirty="0"/>
              <a:t> </a:t>
            </a:r>
            <a:endParaRPr lang="fr-FR" dirty="0"/>
          </a:p>
        </p:txBody>
      </p:sp>
      <p:pic>
        <p:nvPicPr>
          <p:cNvPr id="9" name="Image 8">
            <a:extLst>
              <a:ext uri="{FF2B5EF4-FFF2-40B4-BE49-F238E27FC236}">
                <a16:creationId xmlns:a16="http://schemas.microsoft.com/office/drawing/2014/main" id="{563187BE-FCE4-B640-91C0-6175C3AFFD7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4626" y="2051006"/>
            <a:ext cx="2880084" cy="1261904"/>
          </a:xfrm>
          <a:prstGeom prst="rect">
            <a:avLst/>
          </a:prstGeom>
          <a:noFill/>
          <a:ln>
            <a:noFill/>
          </a:ln>
        </p:spPr>
      </p:pic>
      <p:pic>
        <p:nvPicPr>
          <p:cNvPr id="10" name="Image 9">
            <a:extLst>
              <a:ext uri="{FF2B5EF4-FFF2-40B4-BE49-F238E27FC236}">
                <a16:creationId xmlns:a16="http://schemas.microsoft.com/office/drawing/2014/main" id="{A6451B80-737D-6C40-83F9-318C214DAC2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4626" y="3753357"/>
            <a:ext cx="2737332" cy="1261904"/>
          </a:xfrm>
          <a:prstGeom prst="rect">
            <a:avLst/>
          </a:prstGeom>
          <a:noFill/>
          <a:ln>
            <a:noFill/>
          </a:ln>
        </p:spPr>
      </p:pic>
      <p:pic>
        <p:nvPicPr>
          <p:cNvPr id="11" name="Image 10">
            <a:extLst>
              <a:ext uri="{FF2B5EF4-FFF2-40B4-BE49-F238E27FC236}">
                <a16:creationId xmlns:a16="http://schemas.microsoft.com/office/drawing/2014/main" id="{A6C6D99F-E23F-BE4C-A2A7-DE52C51535B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590572" y="1984478"/>
            <a:ext cx="3240529" cy="1279958"/>
          </a:xfrm>
          <a:prstGeom prst="rect">
            <a:avLst/>
          </a:prstGeom>
          <a:noFill/>
          <a:ln>
            <a:noFill/>
          </a:ln>
        </p:spPr>
      </p:pic>
      <p:pic>
        <p:nvPicPr>
          <p:cNvPr id="12" name="Image 11">
            <a:extLst>
              <a:ext uri="{FF2B5EF4-FFF2-40B4-BE49-F238E27FC236}">
                <a16:creationId xmlns:a16="http://schemas.microsoft.com/office/drawing/2014/main" id="{04AED8B5-C771-3548-BB81-635F8D2166CC}"/>
              </a:ext>
            </a:extLst>
          </p:cNvPr>
          <p:cNvPicPr/>
          <p:nvPr/>
        </p:nvPicPr>
        <p:blipFill>
          <a:blip r:embed="rId6"/>
          <a:stretch>
            <a:fillRect/>
          </a:stretch>
        </p:blipFill>
        <p:spPr>
          <a:xfrm>
            <a:off x="5682846" y="3753357"/>
            <a:ext cx="3327812" cy="1261904"/>
          </a:xfrm>
          <a:prstGeom prst="rect">
            <a:avLst/>
          </a:prstGeom>
        </p:spPr>
      </p:pic>
      <p:sp>
        <p:nvSpPr>
          <p:cNvPr id="13" name="Ellipse 12">
            <a:extLst>
              <a:ext uri="{FF2B5EF4-FFF2-40B4-BE49-F238E27FC236}">
                <a16:creationId xmlns:a16="http://schemas.microsoft.com/office/drawing/2014/main" id="{76489231-E2EC-2C48-A961-40A4C449A27B}"/>
              </a:ext>
            </a:extLst>
          </p:cNvPr>
          <p:cNvSpPr/>
          <p:nvPr/>
        </p:nvSpPr>
        <p:spPr>
          <a:xfrm>
            <a:off x="2333829" y="2001721"/>
            <a:ext cx="798129" cy="144602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a:extLst>
              <a:ext uri="{FF2B5EF4-FFF2-40B4-BE49-F238E27FC236}">
                <a16:creationId xmlns:a16="http://schemas.microsoft.com/office/drawing/2014/main" id="{D471B53B-9093-C84B-BBCB-A24A8BC23BD0}"/>
              </a:ext>
            </a:extLst>
          </p:cNvPr>
          <p:cNvSpPr/>
          <p:nvPr/>
        </p:nvSpPr>
        <p:spPr>
          <a:xfrm>
            <a:off x="7771235" y="1977431"/>
            <a:ext cx="798129" cy="1446022"/>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833214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E6DD3E-8CC1-1E48-93CB-72A5B3D6F4AD}"/>
              </a:ext>
            </a:extLst>
          </p:cNvPr>
          <p:cNvSpPr/>
          <p:nvPr/>
        </p:nvSpPr>
        <p:spPr>
          <a:xfrm>
            <a:off x="3217180" y="1401592"/>
            <a:ext cx="2871684" cy="338554"/>
          </a:xfrm>
          <a:prstGeom prst="rect">
            <a:avLst/>
          </a:prstGeom>
        </p:spPr>
        <p:txBody>
          <a:bodyPr wrap="none">
            <a:spAutoFit/>
          </a:bodyPr>
          <a:lstStyle/>
          <a:p>
            <a:pPr algn="ctr"/>
            <a:r>
              <a:rPr lang="fr-FR" sz="1600" dirty="0" err="1"/>
              <a:t>Melt-curves</a:t>
            </a:r>
            <a:r>
              <a:rPr lang="fr-FR" sz="1600" dirty="0"/>
              <a:t> of </a:t>
            </a:r>
            <a:r>
              <a:rPr lang="fr-FR" sz="1600" dirty="0" err="1"/>
              <a:t>negative</a:t>
            </a:r>
            <a:r>
              <a:rPr lang="fr-FR" sz="1600" dirty="0"/>
              <a:t> </a:t>
            </a:r>
            <a:r>
              <a:rPr lang="fr-FR" sz="1600" dirty="0" err="1"/>
              <a:t>samples</a:t>
            </a:r>
            <a:endParaRPr lang="fr-FR" sz="1600" dirty="0"/>
          </a:p>
        </p:txBody>
      </p:sp>
      <p:sp>
        <p:nvSpPr>
          <p:cNvPr id="5" name="ZoneTexte 4">
            <a:extLst>
              <a:ext uri="{FF2B5EF4-FFF2-40B4-BE49-F238E27FC236}">
                <a16:creationId xmlns:a16="http://schemas.microsoft.com/office/drawing/2014/main" id="{A410B506-5B22-1D4D-BF52-261D5B22E2DC}"/>
              </a:ext>
            </a:extLst>
          </p:cNvPr>
          <p:cNvSpPr txBox="1"/>
          <p:nvPr/>
        </p:nvSpPr>
        <p:spPr>
          <a:xfrm>
            <a:off x="537547" y="1740146"/>
            <a:ext cx="1778000" cy="307777"/>
          </a:xfrm>
          <a:prstGeom prst="rect">
            <a:avLst/>
          </a:prstGeom>
          <a:noFill/>
        </p:spPr>
        <p:txBody>
          <a:bodyPr wrap="square" rtlCol="0">
            <a:spAutoFit/>
          </a:bodyPr>
          <a:lstStyle/>
          <a:p>
            <a:r>
              <a:rPr lang="fr-FR" sz="1400" dirty="0"/>
              <a:t>QCMD 17/04:</a:t>
            </a:r>
          </a:p>
        </p:txBody>
      </p:sp>
      <p:sp>
        <p:nvSpPr>
          <p:cNvPr id="6" name="ZoneTexte 5">
            <a:extLst>
              <a:ext uri="{FF2B5EF4-FFF2-40B4-BE49-F238E27FC236}">
                <a16:creationId xmlns:a16="http://schemas.microsoft.com/office/drawing/2014/main" id="{5D57FD5E-AF23-B144-A2F0-9009E5E83217}"/>
              </a:ext>
            </a:extLst>
          </p:cNvPr>
          <p:cNvSpPr txBox="1"/>
          <p:nvPr/>
        </p:nvSpPr>
        <p:spPr>
          <a:xfrm>
            <a:off x="537547" y="3411490"/>
            <a:ext cx="2492888" cy="307777"/>
          </a:xfrm>
          <a:prstGeom prst="rect">
            <a:avLst/>
          </a:prstGeom>
          <a:noFill/>
        </p:spPr>
        <p:txBody>
          <a:bodyPr wrap="square" rtlCol="0">
            <a:spAutoFit/>
          </a:bodyPr>
          <a:lstStyle/>
          <a:p>
            <a:r>
              <a:rPr lang="fr-FR" sz="1400" dirty="0"/>
              <a:t>QCMD </a:t>
            </a:r>
            <a:r>
              <a:rPr lang="fr-BE" sz="1400" cap="small" dirty="0"/>
              <a:t>CNS17S-03 </a:t>
            </a:r>
            <a:r>
              <a:rPr lang="fr-BE" sz="1400" dirty="0"/>
              <a:t> </a:t>
            </a:r>
            <a:endParaRPr lang="fr-FR" sz="1400" dirty="0"/>
          </a:p>
        </p:txBody>
      </p:sp>
      <p:pic>
        <p:nvPicPr>
          <p:cNvPr id="7" name="Image 6">
            <a:extLst>
              <a:ext uri="{FF2B5EF4-FFF2-40B4-BE49-F238E27FC236}">
                <a16:creationId xmlns:a16="http://schemas.microsoft.com/office/drawing/2014/main" id="{079F1473-126C-F04F-8107-AAF4BC51D6B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68102" y="2130744"/>
            <a:ext cx="2597230" cy="1126883"/>
          </a:xfrm>
          <a:prstGeom prst="rect">
            <a:avLst/>
          </a:prstGeom>
          <a:noFill/>
          <a:ln>
            <a:noFill/>
          </a:ln>
        </p:spPr>
      </p:pic>
      <p:pic>
        <p:nvPicPr>
          <p:cNvPr id="8" name="Image 7">
            <a:extLst>
              <a:ext uri="{FF2B5EF4-FFF2-40B4-BE49-F238E27FC236}">
                <a16:creationId xmlns:a16="http://schemas.microsoft.com/office/drawing/2014/main" id="{7FE5681B-5507-7641-902E-4CDE391A0F23}"/>
              </a:ext>
            </a:extLst>
          </p:cNvPr>
          <p:cNvPicPr/>
          <p:nvPr/>
        </p:nvPicPr>
        <p:blipFill>
          <a:blip r:embed="rId4"/>
          <a:stretch>
            <a:fillRect/>
          </a:stretch>
        </p:blipFill>
        <p:spPr>
          <a:xfrm>
            <a:off x="868102" y="3868741"/>
            <a:ext cx="2597230" cy="1126882"/>
          </a:xfrm>
          <a:prstGeom prst="rect">
            <a:avLst/>
          </a:prstGeom>
        </p:spPr>
      </p:pic>
      <p:sp>
        <p:nvSpPr>
          <p:cNvPr id="9" name="Ellipse 8">
            <a:extLst>
              <a:ext uri="{FF2B5EF4-FFF2-40B4-BE49-F238E27FC236}">
                <a16:creationId xmlns:a16="http://schemas.microsoft.com/office/drawing/2014/main" id="{0725BA35-9482-2547-AF12-95A477EFA506}"/>
              </a:ext>
            </a:extLst>
          </p:cNvPr>
          <p:cNvSpPr/>
          <p:nvPr/>
        </p:nvSpPr>
        <p:spPr>
          <a:xfrm>
            <a:off x="2658380" y="2095611"/>
            <a:ext cx="558800" cy="119714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9">
            <a:extLst>
              <a:ext uri="{FF2B5EF4-FFF2-40B4-BE49-F238E27FC236}">
                <a16:creationId xmlns:a16="http://schemas.microsoft.com/office/drawing/2014/main" id="{E73BBDEF-8D36-004A-96CB-ABD01DAA93F6}"/>
              </a:ext>
            </a:extLst>
          </p:cNvPr>
          <p:cNvSpPr/>
          <p:nvPr/>
        </p:nvSpPr>
        <p:spPr>
          <a:xfrm>
            <a:off x="6761912" y="1811238"/>
            <a:ext cx="1844541" cy="307777"/>
          </a:xfrm>
          <a:prstGeom prst="rect">
            <a:avLst/>
          </a:prstGeom>
        </p:spPr>
        <p:txBody>
          <a:bodyPr wrap="square">
            <a:spAutoFit/>
          </a:bodyPr>
          <a:lstStyle/>
          <a:p>
            <a:r>
              <a:rPr lang="fr-BE" sz="1400" cap="small" dirty="0" err="1">
                <a:latin typeface="+mj-lt"/>
              </a:rPr>
              <a:t>Sample</a:t>
            </a:r>
            <a:r>
              <a:rPr lang="fr-BE" sz="1400" cap="small" dirty="0">
                <a:latin typeface="+mj-lt"/>
              </a:rPr>
              <a:t> 26954766</a:t>
            </a:r>
            <a:endParaRPr lang="fr-FR" sz="1400" dirty="0">
              <a:latin typeface="+mj-lt"/>
            </a:endParaRPr>
          </a:p>
        </p:txBody>
      </p:sp>
      <p:pic>
        <p:nvPicPr>
          <p:cNvPr id="11" name="Image 10">
            <a:extLst>
              <a:ext uri="{FF2B5EF4-FFF2-40B4-BE49-F238E27FC236}">
                <a16:creationId xmlns:a16="http://schemas.microsoft.com/office/drawing/2014/main" id="{F8D34D6D-D775-8D47-BD92-54FA25E73F93}"/>
              </a:ext>
            </a:extLst>
          </p:cNvPr>
          <p:cNvPicPr>
            <a:picLocks noChangeAspect="1"/>
          </p:cNvPicPr>
          <p:nvPr/>
        </p:nvPicPr>
        <p:blipFill>
          <a:blip r:embed="rId5"/>
          <a:stretch>
            <a:fillRect/>
          </a:stretch>
        </p:blipFill>
        <p:spPr>
          <a:xfrm>
            <a:off x="6203649" y="2420376"/>
            <a:ext cx="2597230" cy="1145002"/>
          </a:xfrm>
          <a:prstGeom prst="rect">
            <a:avLst/>
          </a:prstGeom>
        </p:spPr>
      </p:pic>
      <p:sp>
        <p:nvSpPr>
          <p:cNvPr id="12" name="ZoneTexte 11">
            <a:extLst>
              <a:ext uri="{FF2B5EF4-FFF2-40B4-BE49-F238E27FC236}">
                <a16:creationId xmlns:a16="http://schemas.microsoft.com/office/drawing/2014/main" id="{915865A2-00AF-3F4B-9A00-23AE227CD67B}"/>
              </a:ext>
            </a:extLst>
          </p:cNvPr>
          <p:cNvSpPr txBox="1"/>
          <p:nvPr/>
        </p:nvSpPr>
        <p:spPr>
          <a:xfrm>
            <a:off x="3634340" y="2232520"/>
            <a:ext cx="2400300" cy="738664"/>
          </a:xfrm>
          <a:prstGeom prst="rect">
            <a:avLst/>
          </a:prstGeom>
          <a:noFill/>
        </p:spPr>
        <p:txBody>
          <a:bodyPr wrap="square" rtlCol="0">
            <a:spAutoFit/>
          </a:bodyPr>
          <a:lstStyle/>
          <a:p>
            <a:pPr marL="285750" indent="-285750">
              <a:buFont typeface="ZapfDingbatsITC" pitchFamily="2" charset="0"/>
              <a:buChar char="✺"/>
            </a:pPr>
            <a:r>
              <a:rPr lang="fr-FR" sz="1400" dirty="0"/>
              <a:t>1.9x10^2 copies/ml</a:t>
            </a:r>
          </a:p>
          <a:p>
            <a:pPr marL="285750" indent="-285750">
              <a:buFont typeface="ZapfDingbatsITC" pitchFamily="2" charset="0"/>
              <a:buChar char="✺"/>
            </a:pPr>
            <a:r>
              <a:rPr lang="fr-FR" sz="1400" dirty="0"/>
              <a:t>HSV 1 </a:t>
            </a:r>
            <a:r>
              <a:rPr lang="fr-FR" sz="1400" dirty="0" err="1"/>
              <a:t>strain</a:t>
            </a:r>
            <a:r>
              <a:rPr lang="fr-FR" sz="1400" dirty="0"/>
              <a:t> </a:t>
            </a:r>
            <a:r>
              <a:rPr lang="fr-FR" sz="1400" dirty="0" err="1"/>
              <a:t>sequence</a:t>
            </a:r>
            <a:r>
              <a:rPr lang="fr-FR" sz="1400" dirty="0"/>
              <a:t> variation</a:t>
            </a:r>
          </a:p>
        </p:txBody>
      </p:sp>
      <p:sp>
        <p:nvSpPr>
          <p:cNvPr id="13" name="ZoneTexte 12">
            <a:extLst>
              <a:ext uri="{FF2B5EF4-FFF2-40B4-BE49-F238E27FC236}">
                <a16:creationId xmlns:a16="http://schemas.microsoft.com/office/drawing/2014/main" id="{58C660EC-9AD1-F545-A9E9-C16640C5DA41}"/>
              </a:ext>
            </a:extLst>
          </p:cNvPr>
          <p:cNvSpPr txBox="1"/>
          <p:nvPr/>
        </p:nvSpPr>
        <p:spPr>
          <a:xfrm>
            <a:off x="3634340" y="3889366"/>
            <a:ext cx="2358501" cy="1169551"/>
          </a:xfrm>
          <a:prstGeom prst="rect">
            <a:avLst/>
          </a:prstGeom>
          <a:noFill/>
        </p:spPr>
        <p:txBody>
          <a:bodyPr wrap="square" rtlCol="0">
            <a:spAutoFit/>
          </a:bodyPr>
          <a:lstStyle/>
          <a:p>
            <a:pPr marL="285750" indent="-285750">
              <a:buFont typeface="ZapfDingbatsITC" pitchFamily="2" charset="0"/>
              <a:buChar char="✺"/>
            </a:pPr>
            <a:r>
              <a:rPr lang="fr-FR" sz="1400" dirty="0"/>
              <a:t>&lt; 1.5x10^3 copies/ml (LOD)</a:t>
            </a:r>
          </a:p>
          <a:p>
            <a:pPr marL="285750" indent="-285750">
              <a:buFont typeface="ZapfDingbatsITC" pitchFamily="2" charset="0"/>
              <a:buChar char="✺"/>
            </a:pPr>
            <a:r>
              <a:rPr lang="fr-FR" sz="1400" dirty="0"/>
              <a:t>HSV 1 </a:t>
            </a:r>
            <a:r>
              <a:rPr lang="fr-FR" sz="1400" dirty="0" err="1"/>
              <a:t>strain</a:t>
            </a:r>
            <a:r>
              <a:rPr lang="fr-FR" sz="1400" dirty="0"/>
              <a:t> </a:t>
            </a:r>
            <a:r>
              <a:rPr lang="fr-FR" sz="1400" dirty="0" err="1"/>
              <a:t>sequence</a:t>
            </a:r>
            <a:r>
              <a:rPr lang="fr-FR" sz="1400" dirty="0"/>
              <a:t> variation</a:t>
            </a:r>
          </a:p>
          <a:p>
            <a:pPr marL="285750" indent="-285750">
              <a:buFont typeface="ZapfDingbatsITC" pitchFamily="2" charset="0"/>
              <a:buChar char="✺"/>
            </a:pPr>
            <a:endParaRPr lang="fr-FR" sz="1400" dirty="0"/>
          </a:p>
        </p:txBody>
      </p:sp>
      <p:sp>
        <p:nvSpPr>
          <p:cNvPr id="14" name="ZoneTexte 13">
            <a:extLst>
              <a:ext uri="{FF2B5EF4-FFF2-40B4-BE49-F238E27FC236}">
                <a16:creationId xmlns:a16="http://schemas.microsoft.com/office/drawing/2014/main" id="{673A620A-8149-B645-B250-BB492E84F166}"/>
              </a:ext>
            </a:extLst>
          </p:cNvPr>
          <p:cNvSpPr txBox="1"/>
          <p:nvPr/>
        </p:nvSpPr>
        <p:spPr>
          <a:xfrm>
            <a:off x="6322895" y="3722064"/>
            <a:ext cx="2821105" cy="954107"/>
          </a:xfrm>
          <a:prstGeom prst="rect">
            <a:avLst/>
          </a:prstGeom>
          <a:noFill/>
        </p:spPr>
        <p:txBody>
          <a:bodyPr wrap="square" rtlCol="0">
            <a:spAutoFit/>
          </a:bodyPr>
          <a:lstStyle/>
          <a:p>
            <a:pPr marL="285750" indent="-285750">
              <a:buFont typeface="Zapf Dingbats"/>
              <a:buChar char="✺"/>
            </a:pPr>
            <a:r>
              <a:rPr lang="fr-FR" sz="1400" dirty="0"/>
              <a:t>&lt; 1.5x10^3 copies/ml (LOD)</a:t>
            </a:r>
          </a:p>
          <a:p>
            <a:pPr marL="285750" indent="-285750">
              <a:buFont typeface="Zapf Dingbats"/>
              <a:buChar char="✺"/>
            </a:pPr>
            <a:r>
              <a:rPr lang="fr-FR" sz="1400" dirty="0" err="1"/>
              <a:t>Cq</a:t>
            </a:r>
            <a:r>
              <a:rPr lang="fr-FR" sz="1400" dirty="0"/>
              <a:t> 37 ± 600 copies/ml</a:t>
            </a:r>
          </a:p>
          <a:p>
            <a:endParaRPr lang="fr-FR" sz="1400" dirty="0"/>
          </a:p>
          <a:p>
            <a:endParaRPr lang="fr-FR" sz="1400" dirty="0"/>
          </a:p>
        </p:txBody>
      </p:sp>
    </p:spTree>
    <p:extLst>
      <p:ext uri="{BB962C8B-B14F-4D97-AF65-F5344CB8AC3E}">
        <p14:creationId xmlns:p14="http://schemas.microsoft.com/office/powerpoint/2010/main" val="3359649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33D309-227D-E342-B211-399DA389FDD7}"/>
              </a:ext>
            </a:extLst>
          </p:cNvPr>
          <p:cNvSpPr/>
          <p:nvPr/>
        </p:nvSpPr>
        <p:spPr>
          <a:xfrm>
            <a:off x="2851305" y="1472891"/>
            <a:ext cx="3441390" cy="646331"/>
          </a:xfrm>
          <a:prstGeom prst="rect">
            <a:avLst/>
          </a:prstGeom>
        </p:spPr>
        <p:txBody>
          <a:bodyPr wrap="none">
            <a:spAutoFit/>
          </a:bodyPr>
          <a:lstStyle/>
          <a:p>
            <a:pPr algn="ctr"/>
            <a:r>
              <a:rPr lang="fr-FR" dirty="0"/>
              <a:t>The case of herpes simplex virus 1:</a:t>
            </a:r>
          </a:p>
          <a:p>
            <a:pPr algn="ctr"/>
            <a:endParaRPr lang="fr-FR" dirty="0"/>
          </a:p>
        </p:txBody>
      </p:sp>
      <p:sp>
        <p:nvSpPr>
          <p:cNvPr id="5" name="Rectangle 4">
            <a:extLst>
              <a:ext uri="{FF2B5EF4-FFF2-40B4-BE49-F238E27FC236}">
                <a16:creationId xmlns:a16="http://schemas.microsoft.com/office/drawing/2014/main" id="{DA6EBF78-910B-344E-955F-EEA841CA1E78}"/>
              </a:ext>
            </a:extLst>
          </p:cNvPr>
          <p:cNvSpPr/>
          <p:nvPr/>
        </p:nvSpPr>
        <p:spPr>
          <a:xfrm>
            <a:off x="1524000" y="2119222"/>
            <a:ext cx="6096000" cy="1815882"/>
          </a:xfrm>
          <a:prstGeom prst="rect">
            <a:avLst/>
          </a:prstGeom>
        </p:spPr>
        <p:txBody>
          <a:bodyPr>
            <a:spAutoFit/>
          </a:bodyPr>
          <a:lstStyle/>
          <a:p>
            <a:pPr marL="285750" indent="-285750">
              <a:buFont typeface="ZapfDingbatsITC" pitchFamily="2" charset="0"/>
              <a:buChar char="✺"/>
            </a:pPr>
            <a:r>
              <a:rPr lang="fr-BE" sz="1600" dirty="0">
                <a:latin typeface="+mj-lt"/>
              </a:rPr>
              <a:t>Viral </a:t>
            </a:r>
            <a:r>
              <a:rPr lang="fr-BE" sz="1600" dirty="0" err="1">
                <a:latin typeface="+mj-lt"/>
              </a:rPr>
              <a:t>load</a:t>
            </a:r>
            <a:r>
              <a:rPr lang="fr-BE" sz="1600" dirty="0">
                <a:latin typeface="+mj-lt"/>
              </a:rPr>
              <a:t> of HSV1 in the CSF (1.7x10</a:t>
            </a:r>
            <a:r>
              <a:rPr lang="fr-BE" sz="1600" baseline="30000" dirty="0">
                <a:latin typeface="+mj-lt"/>
              </a:rPr>
              <a:t>1</a:t>
            </a:r>
            <a:r>
              <a:rPr lang="fr-BE" sz="1600" dirty="0">
                <a:latin typeface="+mj-lt"/>
              </a:rPr>
              <a:t>– 4,2x10</a:t>
            </a:r>
            <a:r>
              <a:rPr lang="fr-BE" sz="1600" baseline="30000" dirty="0">
                <a:latin typeface="+mj-lt"/>
              </a:rPr>
              <a:t>7</a:t>
            </a:r>
            <a:r>
              <a:rPr lang="fr-BE" sz="1600" dirty="0">
                <a:latin typeface="+mj-lt"/>
              </a:rPr>
              <a:t>)*</a:t>
            </a:r>
          </a:p>
          <a:p>
            <a:pPr marL="285750" indent="-285750">
              <a:buFont typeface="ZapfDingbatsITC" pitchFamily="2" charset="0"/>
              <a:buChar char="✺"/>
            </a:pPr>
            <a:endParaRPr lang="fr-BE" sz="1600" dirty="0">
              <a:latin typeface="+mj-lt"/>
            </a:endParaRPr>
          </a:p>
          <a:p>
            <a:pPr marL="285750" indent="-285750">
              <a:buFont typeface="ZapfDingbatsITC" pitchFamily="2" charset="0"/>
              <a:buChar char="✺"/>
            </a:pPr>
            <a:r>
              <a:rPr lang="fr-FR" sz="1600" dirty="0"/>
              <a:t>LOD: 1.5x10^3 copies/ml </a:t>
            </a:r>
          </a:p>
          <a:p>
            <a:pPr marL="285750" indent="-285750">
              <a:buFont typeface="ZapfDingbatsITC" pitchFamily="2" charset="0"/>
              <a:buChar char="✺"/>
            </a:pPr>
            <a:endParaRPr lang="fr-FR" sz="1600" dirty="0"/>
          </a:p>
          <a:p>
            <a:pPr marL="285750" indent="-285750">
              <a:buFont typeface="ZapfDingbatsITC" pitchFamily="2" charset="0"/>
              <a:buChar char="✺"/>
            </a:pPr>
            <a:r>
              <a:rPr lang="fr-BE" sz="1600" dirty="0">
                <a:latin typeface="+mj-lt"/>
              </a:rPr>
              <a:t>One </a:t>
            </a:r>
            <a:r>
              <a:rPr lang="fr-BE" sz="1600" dirty="0" err="1">
                <a:latin typeface="+mj-lt"/>
              </a:rPr>
              <a:t>target</a:t>
            </a:r>
            <a:r>
              <a:rPr lang="fr-BE" sz="1600" dirty="0">
                <a:latin typeface="+mj-lt"/>
              </a:rPr>
              <a:t> </a:t>
            </a:r>
            <a:r>
              <a:rPr lang="fr-BE" sz="1600" dirty="0" err="1">
                <a:latin typeface="+mj-lt"/>
              </a:rPr>
              <a:t>region</a:t>
            </a:r>
            <a:r>
              <a:rPr lang="fr-BE" sz="1600" dirty="0">
                <a:latin typeface="+mj-lt"/>
              </a:rPr>
              <a:t> </a:t>
            </a:r>
            <a:r>
              <a:rPr lang="fr-BE" sz="1600" dirty="0" err="1">
                <a:latin typeface="+mj-lt"/>
              </a:rPr>
              <a:t>amplified</a:t>
            </a:r>
            <a:r>
              <a:rPr lang="fr-BE" sz="1600" dirty="0">
                <a:latin typeface="+mj-lt"/>
              </a:rPr>
              <a:t> </a:t>
            </a:r>
            <a:r>
              <a:rPr lang="fr-BE" sz="1600" dirty="0">
                <a:latin typeface="+mj-lt"/>
                <a:sym typeface="Wingdings" pitchFamily="2" charset="2"/>
              </a:rPr>
              <a:t></a:t>
            </a:r>
            <a:r>
              <a:rPr lang="fr-BE" sz="1600" dirty="0" err="1">
                <a:latin typeface="+mj-lt"/>
                <a:sym typeface="Wingdings" pitchFamily="2" charset="2"/>
              </a:rPr>
              <a:t>loss</a:t>
            </a:r>
            <a:r>
              <a:rPr lang="fr-BE" sz="1600" dirty="0">
                <a:latin typeface="+mj-lt"/>
                <a:sym typeface="Wingdings" pitchFamily="2" charset="2"/>
              </a:rPr>
              <a:t> of </a:t>
            </a:r>
            <a:r>
              <a:rPr lang="fr-BE" sz="1600" dirty="0" err="1">
                <a:latin typeface="+mj-lt"/>
                <a:sym typeface="Wingdings" pitchFamily="2" charset="2"/>
              </a:rPr>
              <a:t>sensitivity</a:t>
            </a:r>
            <a:r>
              <a:rPr lang="fr-BE" sz="1600" dirty="0">
                <a:latin typeface="+mj-lt"/>
                <a:sym typeface="Wingdings" pitchFamily="2" charset="2"/>
              </a:rPr>
              <a:t> in case of </a:t>
            </a:r>
            <a:r>
              <a:rPr lang="fr-BE" sz="1600" dirty="0" err="1">
                <a:latin typeface="+mj-lt"/>
                <a:sym typeface="Wingdings" pitchFamily="2" charset="2"/>
              </a:rPr>
              <a:t>sequence</a:t>
            </a:r>
            <a:r>
              <a:rPr lang="fr-BE" sz="1600" dirty="0">
                <a:latin typeface="+mj-lt"/>
                <a:sym typeface="Wingdings" pitchFamily="2" charset="2"/>
              </a:rPr>
              <a:t> variation</a:t>
            </a:r>
            <a:endParaRPr lang="fr-BE" sz="1600" dirty="0">
              <a:latin typeface="+mj-lt"/>
            </a:endParaRPr>
          </a:p>
          <a:p>
            <a:pPr marL="285750" indent="-285750">
              <a:buFont typeface="ZapfDingbatsITC" pitchFamily="2" charset="0"/>
              <a:buChar char="✺"/>
            </a:pPr>
            <a:endParaRPr lang="fr-BE" sz="1600" dirty="0">
              <a:latin typeface="+mj-lt"/>
            </a:endParaRPr>
          </a:p>
        </p:txBody>
      </p:sp>
      <p:sp>
        <p:nvSpPr>
          <p:cNvPr id="4" name="Rectangle 3">
            <a:extLst>
              <a:ext uri="{FF2B5EF4-FFF2-40B4-BE49-F238E27FC236}">
                <a16:creationId xmlns:a16="http://schemas.microsoft.com/office/drawing/2014/main" id="{2F916FCB-5B62-CB4F-A356-EE7355B97EFB}"/>
              </a:ext>
            </a:extLst>
          </p:cNvPr>
          <p:cNvSpPr/>
          <p:nvPr/>
        </p:nvSpPr>
        <p:spPr>
          <a:xfrm>
            <a:off x="7199453" y="4227492"/>
            <a:ext cx="2546431" cy="707886"/>
          </a:xfrm>
          <a:prstGeom prst="rect">
            <a:avLst/>
          </a:prstGeom>
        </p:spPr>
        <p:txBody>
          <a:bodyPr wrap="square">
            <a:spAutoFit/>
          </a:bodyPr>
          <a:lstStyle/>
          <a:p>
            <a:r>
              <a:rPr lang="fr-FR" sz="800" dirty="0">
                <a:solidFill>
                  <a:schemeClr val="tx1">
                    <a:lumMod val="50000"/>
                    <a:lumOff val="50000"/>
                  </a:schemeClr>
                </a:solidFill>
              </a:rPr>
              <a:t>*</a:t>
            </a:r>
            <a:r>
              <a:rPr lang="fr-FR" sz="800" dirty="0" err="1">
                <a:solidFill>
                  <a:schemeClr val="tx1">
                    <a:lumMod val="50000"/>
                    <a:lumOff val="50000"/>
                  </a:schemeClr>
                </a:solidFill>
              </a:rPr>
              <a:t>Kamei</a:t>
            </a:r>
            <a:r>
              <a:rPr lang="fr-FR" sz="800" dirty="0">
                <a:solidFill>
                  <a:schemeClr val="tx1">
                    <a:lumMod val="50000"/>
                    <a:lumOff val="50000"/>
                  </a:schemeClr>
                </a:solidFill>
              </a:rPr>
              <a:t> et al.2004</a:t>
            </a:r>
          </a:p>
          <a:p>
            <a:r>
              <a:rPr lang="fr-FR" sz="800" dirty="0">
                <a:solidFill>
                  <a:schemeClr val="tx1">
                    <a:lumMod val="50000"/>
                    <a:lumOff val="50000"/>
                  </a:schemeClr>
                </a:solidFill>
              </a:rPr>
              <a:t>  </a:t>
            </a:r>
            <a:r>
              <a:rPr lang="fr-FR" sz="800" dirty="0" err="1">
                <a:solidFill>
                  <a:schemeClr val="tx1">
                    <a:lumMod val="50000"/>
                    <a:lumOff val="50000"/>
                  </a:schemeClr>
                </a:solidFill>
              </a:rPr>
              <a:t>Schloss</a:t>
            </a:r>
            <a:r>
              <a:rPr lang="fr-FR" sz="800" dirty="0">
                <a:solidFill>
                  <a:schemeClr val="tx1">
                    <a:lumMod val="50000"/>
                    <a:lumOff val="50000"/>
                  </a:schemeClr>
                </a:solidFill>
              </a:rPr>
              <a:t> et al., 2009</a:t>
            </a:r>
          </a:p>
          <a:p>
            <a:r>
              <a:rPr lang="fr-FR" sz="800" dirty="0">
                <a:solidFill>
                  <a:schemeClr val="tx1">
                    <a:lumMod val="50000"/>
                    <a:lumOff val="50000"/>
                  </a:schemeClr>
                </a:solidFill>
              </a:rPr>
              <a:t>  </a:t>
            </a:r>
            <a:r>
              <a:rPr lang="fr-FR" sz="800" dirty="0" err="1">
                <a:solidFill>
                  <a:schemeClr val="tx1">
                    <a:lumMod val="50000"/>
                    <a:lumOff val="50000"/>
                  </a:schemeClr>
                </a:solidFill>
              </a:rPr>
              <a:t>Ziyaeyan</a:t>
            </a:r>
            <a:r>
              <a:rPr lang="fr-FR" sz="800" dirty="0">
                <a:solidFill>
                  <a:schemeClr val="tx1">
                    <a:lumMod val="50000"/>
                    <a:lumOff val="50000"/>
                  </a:schemeClr>
                </a:solidFill>
              </a:rPr>
              <a:t> et al., 2011</a:t>
            </a:r>
          </a:p>
          <a:p>
            <a:r>
              <a:rPr lang="fr-FR" sz="800" dirty="0">
                <a:solidFill>
                  <a:schemeClr val="tx1">
                    <a:lumMod val="50000"/>
                    <a:lumOff val="50000"/>
                  </a:schemeClr>
                </a:solidFill>
              </a:rPr>
              <a:t>  </a:t>
            </a:r>
            <a:r>
              <a:rPr lang="fr-FR" sz="800" dirty="0" err="1">
                <a:solidFill>
                  <a:schemeClr val="tx1">
                    <a:lumMod val="50000"/>
                    <a:lumOff val="50000"/>
                  </a:schemeClr>
                </a:solidFill>
              </a:rPr>
              <a:t>Bhullar</a:t>
            </a:r>
            <a:r>
              <a:rPr lang="fr-FR" sz="800" dirty="0">
                <a:solidFill>
                  <a:schemeClr val="tx1">
                    <a:lumMod val="50000"/>
                    <a:lumOff val="50000"/>
                  </a:schemeClr>
                </a:solidFill>
              </a:rPr>
              <a:t> et al., 2014</a:t>
            </a:r>
          </a:p>
          <a:p>
            <a:r>
              <a:rPr lang="fr-FR" sz="800" dirty="0">
                <a:solidFill>
                  <a:schemeClr val="tx1">
                    <a:lumMod val="50000"/>
                    <a:lumOff val="50000"/>
                  </a:schemeClr>
                </a:solidFill>
              </a:rPr>
              <a:t> </a:t>
            </a:r>
          </a:p>
        </p:txBody>
      </p:sp>
    </p:spTree>
    <p:extLst>
      <p:ext uri="{BB962C8B-B14F-4D97-AF65-F5344CB8AC3E}">
        <p14:creationId xmlns:p14="http://schemas.microsoft.com/office/powerpoint/2010/main" val="2518063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9EE66DA-C6F3-1740-A5C8-2C9D75BC8D1B}"/>
              </a:ext>
            </a:extLst>
          </p:cNvPr>
          <p:cNvPicPr>
            <a:picLocks noChangeAspect="1"/>
          </p:cNvPicPr>
          <p:nvPr/>
        </p:nvPicPr>
        <p:blipFill>
          <a:blip r:embed="rId3"/>
          <a:stretch>
            <a:fillRect/>
          </a:stretch>
        </p:blipFill>
        <p:spPr>
          <a:xfrm>
            <a:off x="3019383" y="1235676"/>
            <a:ext cx="6124617" cy="3670377"/>
          </a:xfrm>
          <a:prstGeom prst="rect">
            <a:avLst/>
          </a:prstGeom>
        </p:spPr>
      </p:pic>
      <p:sp>
        <p:nvSpPr>
          <p:cNvPr id="3" name="Rectangle 2">
            <a:extLst>
              <a:ext uri="{FF2B5EF4-FFF2-40B4-BE49-F238E27FC236}">
                <a16:creationId xmlns:a16="http://schemas.microsoft.com/office/drawing/2014/main" id="{3D043F22-A325-7C42-9ABD-5E643E4C30D8}"/>
              </a:ext>
            </a:extLst>
          </p:cNvPr>
          <p:cNvSpPr/>
          <p:nvPr/>
        </p:nvSpPr>
        <p:spPr>
          <a:xfrm>
            <a:off x="0" y="1389227"/>
            <a:ext cx="3071674" cy="830997"/>
          </a:xfrm>
          <a:prstGeom prst="rect">
            <a:avLst/>
          </a:prstGeom>
        </p:spPr>
        <p:txBody>
          <a:bodyPr wrap="none">
            <a:spAutoFit/>
          </a:bodyPr>
          <a:lstStyle/>
          <a:p>
            <a:pPr algn="ctr"/>
            <a:r>
              <a:rPr lang="fr-FR" sz="1600" dirty="0"/>
              <a:t>The case of herpes simplex virus 1:</a:t>
            </a:r>
          </a:p>
          <a:p>
            <a:pPr algn="ctr"/>
            <a:r>
              <a:rPr lang="fr-FR" sz="1600" dirty="0" err="1"/>
              <a:t>Algorithm</a:t>
            </a:r>
            <a:r>
              <a:rPr lang="fr-FR" sz="1600" dirty="0"/>
              <a:t> </a:t>
            </a:r>
            <a:r>
              <a:rPr lang="fr-FR" sz="1600" dirty="0" err="1"/>
              <a:t>proposed</a:t>
            </a:r>
            <a:endParaRPr lang="fr-FR" sz="1600" dirty="0"/>
          </a:p>
          <a:p>
            <a:pPr algn="ctr"/>
            <a:endParaRPr lang="fr-FR" sz="1600" dirty="0"/>
          </a:p>
        </p:txBody>
      </p:sp>
    </p:spTree>
    <p:extLst>
      <p:ext uri="{BB962C8B-B14F-4D97-AF65-F5344CB8AC3E}">
        <p14:creationId xmlns:p14="http://schemas.microsoft.com/office/powerpoint/2010/main" val="3061347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9EE66DA-C6F3-1740-A5C8-2C9D75BC8D1B}"/>
              </a:ext>
            </a:extLst>
          </p:cNvPr>
          <p:cNvPicPr>
            <a:picLocks noChangeAspect="1"/>
          </p:cNvPicPr>
          <p:nvPr/>
        </p:nvPicPr>
        <p:blipFill>
          <a:blip r:embed="rId3"/>
          <a:stretch>
            <a:fillRect/>
          </a:stretch>
        </p:blipFill>
        <p:spPr>
          <a:xfrm>
            <a:off x="172995" y="0"/>
            <a:ext cx="8353168" cy="5005909"/>
          </a:xfrm>
          <a:prstGeom prst="rect">
            <a:avLst/>
          </a:prstGeom>
        </p:spPr>
      </p:pic>
    </p:spTree>
    <p:extLst>
      <p:ext uri="{BB962C8B-B14F-4D97-AF65-F5344CB8AC3E}">
        <p14:creationId xmlns:p14="http://schemas.microsoft.com/office/powerpoint/2010/main" val="3132415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86F30EF-88C2-CF4E-8930-2AECD156232B}"/>
              </a:ext>
            </a:extLst>
          </p:cNvPr>
          <p:cNvSpPr txBox="1"/>
          <p:nvPr/>
        </p:nvSpPr>
        <p:spPr>
          <a:xfrm>
            <a:off x="1001312" y="2279362"/>
            <a:ext cx="7716253" cy="584775"/>
          </a:xfrm>
          <a:prstGeom prst="rect">
            <a:avLst/>
          </a:prstGeom>
          <a:noFill/>
        </p:spPr>
        <p:txBody>
          <a:bodyPr wrap="square" rtlCol="0">
            <a:spAutoFit/>
          </a:bodyPr>
          <a:lstStyle/>
          <a:p>
            <a:pPr algn="ctr"/>
            <a:r>
              <a:rPr lang="fr-FR" sz="3200" b="1" dirty="0" err="1">
                <a:solidFill>
                  <a:schemeClr val="accent1">
                    <a:lumMod val="75000"/>
                  </a:schemeClr>
                </a:solidFill>
              </a:rPr>
              <a:t>Thank</a:t>
            </a:r>
            <a:r>
              <a:rPr lang="fr-FR" sz="3200" b="1" dirty="0">
                <a:solidFill>
                  <a:schemeClr val="accent1">
                    <a:lumMod val="75000"/>
                  </a:schemeClr>
                </a:solidFill>
              </a:rPr>
              <a:t> </a:t>
            </a:r>
            <a:r>
              <a:rPr lang="fr-FR" sz="3200" b="1" dirty="0" err="1">
                <a:solidFill>
                  <a:schemeClr val="accent1">
                    <a:lumMod val="75000"/>
                  </a:schemeClr>
                </a:solidFill>
              </a:rPr>
              <a:t>you</a:t>
            </a:r>
            <a:r>
              <a:rPr lang="fr-FR" sz="3200" b="1" dirty="0">
                <a:solidFill>
                  <a:schemeClr val="accent1">
                    <a:lumMod val="75000"/>
                  </a:schemeClr>
                </a:solidFill>
              </a:rPr>
              <a:t> for </a:t>
            </a:r>
            <a:r>
              <a:rPr lang="fr-FR" sz="3200" b="1" dirty="0" err="1">
                <a:solidFill>
                  <a:schemeClr val="accent1">
                    <a:lumMod val="75000"/>
                  </a:schemeClr>
                </a:solidFill>
              </a:rPr>
              <a:t>your</a:t>
            </a:r>
            <a:r>
              <a:rPr lang="fr-FR" sz="3200" b="1" dirty="0">
                <a:solidFill>
                  <a:schemeClr val="accent1">
                    <a:lumMod val="75000"/>
                  </a:schemeClr>
                </a:solidFill>
              </a:rPr>
              <a:t> attention</a:t>
            </a:r>
          </a:p>
        </p:txBody>
      </p:sp>
      <p:pic>
        <p:nvPicPr>
          <p:cNvPr id="3" name="Image 2">
            <a:extLst>
              <a:ext uri="{FF2B5EF4-FFF2-40B4-BE49-F238E27FC236}">
                <a16:creationId xmlns:a16="http://schemas.microsoft.com/office/drawing/2014/main" id="{658CB9A8-3273-CC45-B00A-3024C5639840}"/>
              </a:ext>
            </a:extLst>
          </p:cNvPr>
          <p:cNvPicPr>
            <a:picLocks noChangeAspect="1"/>
          </p:cNvPicPr>
          <p:nvPr/>
        </p:nvPicPr>
        <p:blipFill>
          <a:blip r:embed="rId3"/>
          <a:stretch>
            <a:fillRect/>
          </a:stretch>
        </p:blipFill>
        <p:spPr>
          <a:xfrm>
            <a:off x="6891104" y="1430271"/>
            <a:ext cx="2252896" cy="816417"/>
          </a:xfrm>
          <a:prstGeom prst="rect">
            <a:avLst/>
          </a:prstGeom>
        </p:spPr>
      </p:pic>
      <p:pic>
        <p:nvPicPr>
          <p:cNvPr id="4" name="Image 3">
            <a:extLst>
              <a:ext uri="{FF2B5EF4-FFF2-40B4-BE49-F238E27FC236}">
                <a16:creationId xmlns:a16="http://schemas.microsoft.com/office/drawing/2014/main" id="{D41596DA-2FD4-5944-8482-B51A8B4FFBCD}"/>
              </a:ext>
            </a:extLst>
          </p:cNvPr>
          <p:cNvPicPr>
            <a:picLocks noChangeAspect="1"/>
          </p:cNvPicPr>
          <p:nvPr/>
        </p:nvPicPr>
        <p:blipFill>
          <a:blip r:embed="rId4"/>
          <a:stretch>
            <a:fillRect/>
          </a:stretch>
        </p:blipFill>
        <p:spPr>
          <a:xfrm>
            <a:off x="192281" y="1397599"/>
            <a:ext cx="1978216" cy="881763"/>
          </a:xfrm>
          <a:prstGeom prst="rect">
            <a:avLst/>
          </a:prstGeom>
        </p:spPr>
      </p:pic>
      <p:sp>
        <p:nvSpPr>
          <p:cNvPr id="5" name="ZoneTexte 4">
            <a:extLst>
              <a:ext uri="{FF2B5EF4-FFF2-40B4-BE49-F238E27FC236}">
                <a16:creationId xmlns:a16="http://schemas.microsoft.com/office/drawing/2014/main" id="{DF1CADA9-6C3E-EF46-908C-8BF08537DE6C}"/>
              </a:ext>
            </a:extLst>
          </p:cNvPr>
          <p:cNvSpPr txBox="1"/>
          <p:nvPr/>
        </p:nvSpPr>
        <p:spPr>
          <a:xfrm>
            <a:off x="2545491" y="3057449"/>
            <a:ext cx="4053017" cy="1754326"/>
          </a:xfrm>
          <a:prstGeom prst="rect">
            <a:avLst/>
          </a:prstGeom>
          <a:noFill/>
        </p:spPr>
        <p:txBody>
          <a:bodyPr wrap="square" rtlCol="0">
            <a:spAutoFit/>
          </a:bodyPr>
          <a:lstStyle/>
          <a:p>
            <a:pPr algn="ctr"/>
            <a:r>
              <a:rPr lang="fr-FR" dirty="0" err="1"/>
              <a:t>Saint-luc</a:t>
            </a:r>
            <a:r>
              <a:rPr lang="fr-FR" dirty="0"/>
              <a:t> Team:</a:t>
            </a:r>
          </a:p>
          <a:p>
            <a:pPr algn="ctr"/>
            <a:r>
              <a:rPr lang="fr-FR" dirty="0" err="1"/>
              <a:t>Ph.Biol</a:t>
            </a:r>
            <a:r>
              <a:rPr lang="fr-FR" dirty="0"/>
              <a:t> Anaïs </a:t>
            </a:r>
            <a:r>
              <a:rPr lang="fr-FR" dirty="0" err="1"/>
              <a:t>Scohy</a:t>
            </a:r>
            <a:endParaRPr lang="fr-FR" dirty="0"/>
          </a:p>
          <a:p>
            <a:pPr algn="ctr"/>
            <a:r>
              <a:rPr lang="fr-FR" dirty="0"/>
              <a:t>Mme Laetitia Toussaint</a:t>
            </a:r>
          </a:p>
          <a:p>
            <a:pPr algn="ctr"/>
            <a:r>
              <a:rPr lang="fr-FR" dirty="0"/>
              <a:t>Pr Benoît </a:t>
            </a:r>
            <a:r>
              <a:rPr lang="fr-FR" dirty="0" err="1"/>
              <a:t>Kambamba</a:t>
            </a:r>
            <a:r>
              <a:rPr lang="fr-FR" dirty="0"/>
              <a:t> </a:t>
            </a:r>
            <a:r>
              <a:rPr lang="fr-FR" dirty="0" err="1"/>
              <a:t>Mukadi</a:t>
            </a:r>
            <a:endParaRPr lang="fr-FR" dirty="0"/>
          </a:p>
          <a:p>
            <a:pPr algn="ctr"/>
            <a:r>
              <a:rPr lang="fr-FR" dirty="0" err="1"/>
              <a:t>Ph.Biol</a:t>
            </a:r>
            <a:r>
              <a:rPr lang="fr-FR" dirty="0"/>
              <a:t> Sylvie </a:t>
            </a:r>
            <a:r>
              <a:rPr lang="fr-FR" dirty="0" err="1"/>
              <a:t>Goletti</a:t>
            </a:r>
            <a:endParaRPr lang="fr-FR" dirty="0"/>
          </a:p>
          <a:p>
            <a:pPr algn="ctr"/>
            <a:endParaRPr lang="fr-FR" dirty="0"/>
          </a:p>
        </p:txBody>
      </p:sp>
    </p:spTree>
    <p:extLst>
      <p:ext uri="{BB962C8B-B14F-4D97-AF65-F5344CB8AC3E}">
        <p14:creationId xmlns:p14="http://schemas.microsoft.com/office/powerpoint/2010/main" val="2316003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EF4D86FC-FE83-B44F-A871-753065018765}"/>
              </a:ext>
            </a:extLst>
          </p:cNvPr>
          <p:cNvSpPr txBox="1"/>
          <p:nvPr/>
        </p:nvSpPr>
        <p:spPr>
          <a:xfrm>
            <a:off x="-98517" y="1439803"/>
            <a:ext cx="8958262" cy="338554"/>
          </a:xfrm>
          <a:prstGeom prst="rect">
            <a:avLst/>
          </a:prstGeom>
          <a:noFill/>
        </p:spPr>
        <p:txBody>
          <a:bodyPr wrap="square" rtlCol="0">
            <a:spAutoFit/>
          </a:bodyPr>
          <a:lstStyle/>
          <a:p>
            <a:pPr algn="ctr"/>
            <a:r>
              <a:rPr lang="fr-FR" sz="1600" dirty="0"/>
              <a:t>Introduction: </a:t>
            </a:r>
            <a:r>
              <a:rPr lang="fr-FR" sz="1600" dirty="0" err="1"/>
              <a:t>meningitis</a:t>
            </a:r>
            <a:r>
              <a:rPr lang="fr-FR" sz="1600" dirty="0"/>
              <a:t>/</a:t>
            </a:r>
            <a:r>
              <a:rPr lang="fr-FR" sz="1600" dirty="0" err="1"/>
              <a:t>encephalitis</a:t>
            </a:r>
            <a:endParaRPr lang="fr-FR" sz="1600" dirty="0"/>
          </a:p>
        </p:txBody>
      </p:sp>
      <p:sp>
        <p:nvSpPr>
          <p:cNvPr id="12" name="ZoneTexte 11">
            <a:extLst>
              <a:ext uri="{FF2B5EF4-FFF2-40B4-BE49-F238E27FC236}">
                <a16:creationId xmlns:a16="http://schemas.microsoft.com/office/drawing/2014/main" id="{7C3B5CDB-9AA8-5A47-B6BD-FC9D28F97740}"/>
              </a:ext>
            </a:extLst>
          </p:cNvPr>
          <p:cNvSpPr txBox="1"/>
          <p:nvPr/>
        </p:nvSpPr>
        <p:spPr>
          <a:xfrm>
            <a:off x="5405951" y="1888051"/>
            <a:ext cx="5030469" cy="584775"/>
          </a:xfrm>
          <a:prstGeom prst="rect">
            <a:avLst/>
          </a:prstGeom>
          <a:noFill/>
        </p:spPr>
        <p:txBody>
          <a:bodyPr wrap="square" rtlCol="0">
            <a:spAutoFit/>
          </a:bodyPr>
          <a:lstStyle/>
          <a:p>
            <a:r>
              <a:rPr lang="en-US" sz="1400" b="1" dirty="0"/>
              <a:t>Meningitis</a:t>
            </a:r>
            <a:r>
              <a:rPr lang="en-US" sz="1400" dirty="0"/>
              <a:t>: inflammation of the meninges             </a:t>
            </a:r>
          </a:p>
          <a:p>
            <a:endParaRPr lang="fr-FR" dirty="0"/>
          </a:p>
        </p:txBody>
      </p:sp>
      <p:sp>
        <p:nvSpPr>
          <p:cNvPr id="13" name="ZoneTexte 12">
            <a:extLst>
              <a:ext uri="{FF2B5EF4-FFF2-40B4-BE49-F238E27FC236}">
                <a16:creationId xmlns:a16="http://schemas.microsoft.com/office/drawing/2014/main" id="{A788DD7C-E0A2-5645-8035-7769B568792E}"/>
              </a:ext>
            </a:extLst>
          </p:cNvPr>
          <p:cNvSpPr txBox="1"/>
          <p:nvPr/>
        </p:nvSpPr>
        <p:spPr>
          <a:xfrm>
            <a:off x="460356" y="1901191"/>
            <a:ext cx="5411244" cy="307777"/>
          </a:xfrm>
          <a:prstGeom prst="rect">
            <a:avLst/>
          </a:prstGeom>
          <a:noFill/>
        </p:spPr>
        <p:txBody>
          <a:bodyPr wrap="square" rtlCol="0">
            <a:spAutoFit/>
          </a:bodyPr>
          <a:lstStyle/>
          <a:p>
            <a:r>
              <a:rPr lang="en-US" sz="1400" b="1" dirty="0"/>
              <a:t>Encephalitis: </a:t>
            </a:r>
            <a:r>
              <a:rPr lang="en-US" sz="1400" dirty="0"/>
              <a:t>inflammation of the brain parenchyma/</a:t>
            </a:r>
            <a:endParaRPr lang="fr-FR" sz="1400" dirty="0"/>
          </a:p>
        </p:txBody>
      </p:sp>
      <p:pic>
        <p:nvPicPr>
          <p:cNvPr id="14" name="Image 13">
            <a:extLst>
              <a:ext uri="{FF2B5EF4-FFF2-40B4-BE49-F238E27FC236}">
                <a16:creationId xmlns:a16="http://schemas.microsoft.com/office/drawing/2014/main" id="{C38DE5C9-EE47-E042-8859-03C4B831A4D3}"/>
              </a:ext>
            </a:extLst>
          </p:cNvPr>
          <p:cNvPicPr>
            <a:picLocks noChangeAspect="1"/>
          </p:cNvPicPr>
          <p:nvPr/>
        </p:nvPicPr>
        <p:blipFill>
          <a:blip r:embed="rId3"/>
          <a:stretch>
            <a:fillRect/>
          </a:stretch>
        </p:blipFill>
        <p:spPr>
          <a:xfrm>
            <a:off x="1024367" y="2368402"/>
            <a:ext cx="4283223" cy="2556786"/>
          </a:xfrm>
          <a:prstGeom prst="rect">
            <a:avLst/>
          </a:prstGeom>
        </p:spPr>
      </p:pic>
      <p:sp>
        <p:nvSpPr>
          <p:cNvPr id="15" name="Rectangle à coins arrondis 8">
            <a:extLst>
              <a:ext uri="{FF2B5EF4-FFF2-40B4-BE49-F238E27FC236}">
                <a16:creationId xmlns:a16="http://schemas.microsoft.com/office/drawing/2014/main" id="{FFC95768-50B6-DA42-9CFF-6C08BA964FF1}"/>
              </a:ext>
            </a:extLst>
          </p:cNvPr>
          <p:cNvSpPr/>
          <p:nvPr/>
        </p:nvSpPr>
        <p:spPr>
          <a:xfrm>
            <a:off x="1956392" y="2314314"/>
            <a:ext cx="1754372" cy="2374644"/>
          </a:xfrm>
          <a:prstGeom prst="roundRect">
            <a:avLst>
              <a:gd name="adj" fmla="val 16667"/>
            </a:avLst>
          </a:prstGeom>
          <a:noFill/>
          <a:ln w="44450">
            <a:solidFill>
              <a:srgbClr val="2D55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F60D56B-5D08-B345-863E-D0277932FE20}"/>
              </a:ext>
            </a:extLst>
          </p:cNvPr>
          <p:cNvSpPr/>
          <p:nvPr/>
        </p:nvSpPr>
        <p:spPr>
          <a:xfrm>
            <a:off x="3934769" y="2665015"/>
            <a:ext cx="1471182" cy="148566"/>
          </a:xfrm>
          <a:prstGeom prst="rect">
            <a:avLst/>
          </a:prstGeom>
          <a:noFill/>
          <a:ln w="44450">
            <a:solidFill>
              <a:srgbClr val="B96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DE4E0FCE-6B72-1249-94F6-B3F6B8C434A9}"/>
              </a:ext>
            </a:extLst>
          </p:cNvPr>
          <p:cNvSpPr/>
          <p:nvPr/>
        </p:nvSpPr>
        <p:spPr>
          <a:xfrm>
            <a:off x="5947488" y="2571750"/>
            <a:ext cx="2673252" cy="1600438"/>
          </a:xfrm>
          <a:prstGeom prst="rect">
            <a:avLst/>
          </a:prstGeom>
        </p:spPr>
        <p:txBody>
          <a:bodyPr wrap="square">
            <a:spAutoFit/>
          </a:bodyPr>
          <a:lstStyle/>
          <a:p>
            <a:pPr algn="ctr"/>
            <a:r>
              <a:rPr lang="fr-BE" sz="700" b="1" dirty="0" err="1"/>
              <a:t>Abbreviations</a:t>
            </a:r>
            <a:r>
              <a:rPr lang="fr-BE" sz="700" b="1" dirty="0"/>
              <a:t>: </a:t>
            </a:r>
          </a:p>
          <a:p>
            <a:r>
              <a:rPr lang="fr-BE" sz="700" dirty="0"/>
              <a:t>AV, </a:t>
            </a:r>
            <a:r>
              <a:rPr lang="fr-BE" sz="700" dirty="0" err="1"/>
              <a:t>alphaviruses</a:t>
            </a:r>
            <a:r>
              <a:rPr lang="fr-BE" sz="700" dirty="0"/>
              <a:t>; BV, </a:t>
            </a:r>
            <a:r>
              <a:rPr lang="fr-BE" sz="700" dirty="0" err="1"/>
              <a:t>bunyaviruses</a:t>
            </a:r>
            <a:r>
              <a:rPr lang="fr-BE" sz="700" dirty="0"/>
              <a:t>; CMV, </a:t>
            </a:r>
            <a:r>
              <a:rPr lang="fr-BE" sz="700" dirty="0" err="1"/>
              <a:t>cytomegalovirus</a:t>
            </a:r>
            <a:r>
              <a:rPr lang="fr-BE" sz="700" dirty="0"/>
              <a:t>; HEV, </a:t>
            </a:r>
            <a:r>
              <a:rPr lang="fr-BE" sz="700" dirty="0" err="1"/>
              <a:t>human</a:t>
            </a:r>
            <a:r>
              <a:rPr lang="fr-BE" sz="700" dirty="0"/>
              <a:t> </a:t>
            </a:r>
            <a:r>
              <a:rPr lang="fr-BE" sz="700" dirty="0" err="1"/>
              <a:t>enteroviruses</a:t>
            </a:r>
            <a:r>
              <a:rPr lang="fr-BE" sz="700" dirty="0"/>
              <a:t>; HIV, </a:t>
            </a:r>
            <a:r>
              <a:rPr lang="fr-BE" sz="700" dirty="0" err="1"/>
              <a:t>human</a:t>
            </a:r>
            <a:r>
              <a:rPr lang="fr-BE" sz="700" dirty="0"/>
              <a:t> </a:t>
            </a:r>
            <a:r>
              <a:rPr lang="fr-BE" sz="700" dirty="0" err="1"/>
              <a:t>immunodeficiency</a:t>
            </a:r>
            <a:r>
              <a:rPr lang="fr-BE" sz="700" dirty="0"/>
              <a:t> virus; HSV, herpes simplex virus; JCV, John Cunningham virus; JEV, </a:t>
            </a:r>
            <a:r>
              <a:rPr lang="fr-BE" sz="700" dirty="0" err="1"/>
              <a:t>Japanese</a:t>
            </a:r>
            <a:r>
              <a:rPr lang="fr-BE" sz="700" dirty="0"/>
              <a:t> </a:t>
            </a:r>
            <a:r>
              <a:rPr lang="fr-BE" sz="700" dirty="0" err="1"/>
              <a:t>encephalitis</a:t>
            </a:r>
            <a:r>
              <a:rPr lang="fr-BE" sz="700" dirty="0"/>
              <a:t> virus; LCMV, </a:t>
            </a:r>
            <a:r>
              <a:rPr lang="fr-BE" sz="700" dirty="0" err="1"/>
              <a:t>lymphocytic</a:t>
            </a:r>
            <a:r>
              <a:rPr lang="fr-BE" sz="700" dirty="0"/>
              <a:t> </a:t>
            </a:r>
            <a:r>
              <a:rPr lang="fr-BE" sz="700" dirty="0" err="1"/>
              <a:t>choriomeningitis</a:t>
            </a:r>
            <a:r>
              <a:rPr lang="fr-BE" sz="700" dirty="0"/>
              <a:t> virus; </a:t>
            </a:r>
            <a:r>
              <a:rPr lang="fr-BE" sz="700" dirty="0" err="1"/>
              <a:t>Mev</a:t>
            </a:r>
            <a:r>
              <a:rPr lang="fr-BE" sz="700" dirty="0"/>
              <a:t>, </a:t>
            </a:r>
            <a:r>
              <a:rPr lang="fr-BE" sz="700" dirty="0" err="1"/>
              <a:t>measles</a:t>
            </a:r>
            <a:r>
              <a:rPr lang="fr-BE" sz="700" dirty="0"/>
              <a:t> virus; </a:t>
            </a:r>
            <a:r>
              <a:rPr lang="fr-BE" sz="700" dirty="0" err="1"/>
              <a:t>Mum</a:t>
            </a:r>
            <a:r>
              <a:rPr lang="fr-BE" sz="700" dirty="0"/>
              <a:t>, </a:t>
            </a:r>
            <a:r>
              <a:rPr lang="fr-BE" sz="700" dirty="0" err="1"/>
              <a:t>Mumps</a:t>
            </a:r>
            <a:r>
              <a:rPr lang="fr-BE" sz="700" dirty="0"/>
              <a:t> virus; </a:t>
            </a:r>
            <a:r>
              <a:rPr lang="fr-BE" sz="700" dirty="0" err="1"/>
              <a:t>Nip</a:t>
            </a:r>
            <a:r>
              <a:rPr lang="fr-BE" sz="700" dirty="0"/>
              <a:t>, </a:t>
            </a:r>
            <a:r>
              <a:rPr lang="fr-BE" sz="700" dirty="0" err="1"/>
              <a:t>Nipah</a:t>
            </a:r>
            <a:r>
              <a:rPr lang="fr-BE" sz="700" dirty="0"/>
              <a:t> virus; P V, poliovirus; RV, </a:t>
            </a:r>
            <a:r>
              <a:rPr lang="fr-BE" sz="700" dirty="0" err="1"/>
              <a:t>rabies</a:t>
            </a:r>
            <a:r>
              <a:rPr lang="fr-BE" sz="700" dirty="0"/>
              <a:t> virus; SLEV, St. Louis </a:t>
            </a:r>
            <a:r>
              <a:rPr lang="fr-BE" sz="700" dirty="0" err="1"/>
              <a:t>encephalitis</a:t>
            </a:r>
            <a:r>
              <a:rPr lang="fr-BE" sz="700" dirty="0"/>
              <a:t> virus; TBEV, </a:t>
            </a:r>
            <a:r>
              <a:rPr lang="fr-BE" sz="700" dirty="0" err="1"/>
              <a:t>tick</a:t>
            </a:r>
            <a:r>
              <a:rPr lang="fr-BE" sz="700" dirty="0"/>
              <a:t>-borne </a:t>
            </a:r>
            <a:r>
              <a:rPr lang="fr-BE" sz="700" dirty="0" err="1"/>
              <a:t>encephalitis</a:t>
            </a:r>
            <a:r>
              <a:rPr lang="fr-BE" sz="700" dirty="0"/>
              <a:t> virus; WNV, West Nile virus. Lm, Listeria </a:t>
            </a:r>
            <a:r>
              <a:rPr lang="fr-BE" sz="700" dirty="0" err="1"/>
              <a:t>monocytogenes</a:t>
            </a:r>
            <a:r>
              <a:rPr lang="fr-BE" sz="700" dirty="0"/>
              <a:t>; Nm, </a:t>
            </a:r>
            <a:r>
              <a:rPr lang="fr-BE" sz="700" dirty="0" err="1"/>
              <a:t>Neisseria</a:t>
            </a:r>
            <a:r>
              <a:rPr lang="fr-BE" sz="700" dirty="0"/>
              <a:t> </a:t>
            </a:r>
            <a:r>
              <a:rPr lang="fr-BE" sz="700" dirty="0" err="1"/>
              <a:t>meningitidis</a:t>
            </a:r>
            <a:r>
              <a:rPr lang="fr-BE" sz="700" dirty="0"/>
              <a:t>; </a:t>
            </a:r>
            <a:r>
              <a:rPr lang="fr-BE" sz="700" dirty="0" err="1"/>
              <a:t>Ec</a:t>
            </a:r>
            <a:r>
              <a:rPr lang="fr-BE" sz="700" dirty="0"/>
              <a:t>, Escherichia coli; </a:t>
            </a:r>
            <a:r>
              <a:rPr lang="fr-BE" sz="700" dirty="0" err="1"/>
              <a:t>Cn</a:t>
            </a:r>
            <a:r>
              <a:rPr lang="fr-BE" sz="700" dirty="0"/>
              <a:t>, </a:t>
            </a:r>
            <a:r>
              <a:rPr lang="fr-BE" sz="700" dirty="0" err="1"/>
              <a:t>Cryptococcus</a:t>
            </a:r>
            <a:r>
              <a:rPr lang="fr-BE" sz="700" dirty="0"/>
              <a:t> </a:t>
            </a:r>
            <a:r>
              <a:rPr lang="fr-BE" sz="700" dirty="0" err="1"/>
              <a:t>neoformans</a:t>
            </a:r>
            <a:r>
              <a:rPr lang="fr-BE" sz="700" dirty="0"/>
              <a:t>; </a:t>
            </a:r>
            <a:r>
              <a:rPr lang="fr-BE" sz="700" dirty="0" err="1"/>
              <a:t>Hc</a:t>
            </a:r>
            <a:r>
              <a:rPr lang="fr-BE" sz="700" dirty="0"/>
              <a:t>, </a:t>
            </a:r>
            <a:r>
              <a:rPr lang="fr-BE" sz="700" dirty="0" err="1"/>
              <a:t>Histoplasma</a:t>
            </a:r>
            <a:r>
              <a:rPr lang="fr-BE" sz="700" dirty="0"/>
              <a:t> </a:t>
            </a:r>
            <a:r>
              <a:rPr lang="fr-BE" sz="700" dirty="0" err="1"/>
              <a:t>capsulatum</a:t>
            </a:r>
            <a:r>
              <a:rPr lang="fr-BE" sz="700" dirty="0"/>
              <a:t>; </a:t>
            </a:r>
            <a:r>
              <a:rPr lang="fr-BE" sz="700" dirty="0" err="1"/>
              <a:t>Bh</a:t>
            </a:r>
            <a:r>
              <a:rPr lang="fr-BE" sz="700" dirty="0"/>
              <a:t>, </a:t>
            </a:r>
            <a:r>
              <a:rPr lang="fr-BE" sz="700" dirty="0" err="1"/>
              <a:t>Blastocystis</a:t>
            </a:r>
            <a:r>
              <a:rPr lang="fr-BE" sz="700" dirty="0"/>
              <a:t> </a:t>
            </a:r>
            <a:r>
              <a:rPr lang="fr-BE" sz="700" dirty="0" err="1"/>
              <a:t>hominis</a:t>
            </a:r>
            <a:r>
              <a:rPr lang="fr-BE" sz="700" dirty="0"/>
              <a:t>; Ci, </a:t>
            </a:r>
            <a:r>
              <a:rPr lang="fr-BE" sz="700" dirty="0" err="1"/>
              <a:t>Coccidioides</a:t>
            </a:r>
            <a:r>
              <a:rPr lang="fr-BE" sz="700" dirty="0"/>
              <a:t> </a:t>
            </a:r>
            <a:r>
              <a:rPr lang="fr-BE" sz="700" dirty="0" err="1"/>
              <a:t>immitis</a:t>
            </a:r>
            <a:r>
              <a:rPr lang="fr-BE" sz="700" dirty="0"/>
              <a:t>; Td, </a:t>
            </a:r>
            <a:r>
              <a:rPr lang="fr-BE" sz="700" dirty="0" err="1"/>
              <a:t>Toxoplasma</a:t>
            </a:r>
            <a:r>
              <a:rPr lang="fr-BE" sz="700" dirty="0"/>
              <a:t> </a:t>
            </a:r>
            <a:r>
              <a:rPr lang="fr-BE" sz="700" dirty="0" err="1"/>
              <a:t>gondii</a:t>
            </a:r>
            <a:r>
              <a:rPr lang="fr-BE" sz="700" dirty="0"/>
              <a:t>; GBS, Guillain-Barré syndrome; HIB, Haemophilus influenzae type b; MTB, </a:t>
            </a:r>
            <a:r>
              <a:rPr lang="fr-BE" sz="700" dirty="0" err="1"/>
              <a:t>Mycobacterium</a:t>
            </a:r>
            <a:r>
              <a:rPr lang="fr-BE" sz="700" dirty="0"/>
              <a:t> </a:t>
            </a:r>
            <a:r>
              <a:rPr lang="fr-BE" sz="700" dirty="0" err="1"/>
              <a:t>tuberculosis</a:t>
            </a:r>
            <a:r>
              <a:rPr lang="fr-BE" sz="700" dirty="0"/>
              <a:t>; </a:t>
            </a:r>
            <a:r>
              <a:rPr lang="fr-BE" sz="700" dirty="0" err="1"/>
              <a:t>Sp</a:t>
            </a:r>
            <a:r>
              <a:rPr lang="fr-BE" sz="700" dirty="0"/>
              <a:t>, Streptococcus </a:t>
            </a:r>
            <a:r>
              <a:rPr lang="fr-BE" sz="700" dirty="0" err="1"/>
              <a:t>pneumoniae</a:t>
            </a:r>
            <a:r>
              <a:rPr lang="fr-BE" sz="700" dirty="0"/>
              <a:t>; </a:t>
            </a:r>
            <a:r>
              <a:rPr lang="fr-BE" sz="700" dirty="0" err="1"/>
              <a:t>Tp</a:t>
            </a:r>
            <a:r>
              <a:rPr lang="fr-BE" sz="700" dirty="0"/>
              <a:t>, </a:t>
            </a:r>
            <a:r>
              <a:rPr lang="fr-BE" sz="700" dirty="0" err="1"/>
              <a:t>Treponema</a:t>
            </a:r>
            <a:r>
              <a:rPr lang="fr-BE" sz="700" dirty="0"/>
              <a:t> pallidum </a:t>
            </a:r>
          </a:p>
        </p:txBody>
      </p:sp>
      <p:sp>
        <p:nvSpPr>
          <p:cNvPr id="18" name="Rectangle 17">
            <a:extLst>
              <a:ext uri="{FF2B5EF4-FFF2-40B4-BE49-F238E27FC236}">
                <a16:creationId xmlns:a16="http://schemas.microsoft.com/office/drawing/2014/main" id="{B889CFFD-D30D-8C4C-BF9B-8F926BDE94E5}"/>
              </a:ext>
            </a:extLst>
          </p:cNvPr>
          <p:cNvSpPr/>
          <p:nvPr/>
        </p:nvSpPr>
        <p:spPr>
          <a:xfrm>
            <a:off x="6573745" y="4667020"/>
            <a:ext cx="1736878" cy="215444"/>
          </a:xfrm>
          <a:prstGeom prst="rect">
            <a:avLst/>
          </a:prstGeom>
        </p:spPr>
        <p:txBody>
          <a:bodyPr wrap="square">
            <a:spAutoFit/>
          </a:bodyPr>
          <a:lstStyle/>
          <a:p>
            <a:r>
              <a:rPr lang="fr-FR" sz="800" dirty="0">
                <a:solidFill>
                  <a:schemeClr val="tx1">
                    <a:lumMod val="50000"/>
                    <a:lumOff val="50000"/>
                  </a:schemeClr>
                </a:solidFill>
              </a:rPr>
              <a:t>He </a:t>
            </a:r>
            <a:r>
              <a:rPr lang="fr-FR" sz="800" dirty="0" err="1">
                <a:solidFill>
                  <a:schemeClr val="tx1">
                    <a:lumMod val="50000"/>
                    <a:lumOff val="50000"/>
                  </a:schemeClr>
                </a:solidFill>
              </a:rPr>
              <a:t>T</a:t>
            </a:r>
            <a:r>
              <a:rPr lang="fr-FR" sz="800" dirty="0">
                <a:solidFill>
                  <a:schemeClr val="tx1">
                    <a:lumMod val="50000"/>
                    <a:lumOff val="50000"/>
                  </a:schemeClr>
                </a:solidFill>
              </a:rPr>
              <a:t>. et al., 2016 </a:t>
            </a:r>
          </a:p>
        </p:txBody>
      </p:sp>
    </p:spTree>
    <p:extLst>
      <p:ext uri="{BB962C8B-B14F-4D97-AF65-F5344CB8AC3E}">
        <p14:creationId xmlns:p14="http://schemas.microsoft.com/office/powerpoint/2010/main" val="3652203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B1FE01-D213-9445-BD39-3EEE7339801C}"/>
              </a:ext>
            </a:extLst>
          </p:cNvPr>
          <p:cNvSpPr/>
          <p:nvPr/>
        </p:nvSpPr>
        <p:spPr>
          <a:xfrm>
            <a:off x="2543239" y="1366359"/>
            <a:ext cx="4057521" cy="338554"/>
          </a:xfrm>
          <a:prstGeom prst="rect">
            <a:avLst/>
          </a:prstGeom>
        </p:spPr>
        <p:txBody>
          <a:bodyPr wrap="none">
            <a:spAutoFit/>
          </a:bodyPr>
          <a:lstStyle/>
          <a:p>
            <a:pPr algn="ctr"/>
            <a:r>
              <a:rPr lang="fr-FR" sz="1600" dirty="0" err="1"/>
              <a:t>Diagnosis</a:t>
            </a:r>
            <a:r>
              <a:rPr lang="fr-FR" sz="1600" dirty="0"/>
              <a:t>: </a:t>
            </a:r>
            <a:r>
              <a:rPr lang="fr-FR" sz="1600" dirty="0" err="1"/>
              <a:t>conventional</a:t>
            </a:r>
            <a:r>
              <a:rPr lang="fr-FR" sz="1600" dirty="0"/>
              <a:t> </a:t>
            </a:r>
            <a:r>
              <a:rPr lang="fr-FR" sz="1600" dirty="0" err="1"/>
              <a:t>microbiology</a:t>
            </a:r>
            <a:r>
              <a:rPr lang="fr-FR" sz="1600" dirty="0"/>
              <a:t> </a:t>
            </a:r>
            <a:r>
              <a:rPr lang="fr-FR" sz="1600" dirty="0" err="1"/>
              <a:t>methods</a:t>
            </a:r>
            <a:endParaRPr lang="fr-FR" sz="1600" dirty="0"/>
          </a:p>
        </p:txBody>
      </p:sp>
      <p:pic>
        <p:nvPicPr>
          <p:cNvPr id="5" name="Image 4">
            <a:extLst>
              <a:ext uri="{FF2B5EF4-FFF2-40B4-BE49-F238E27FC236}">
                <a16:creationId xmlns:a16="http://schemas.microsoft.com/office/drawing/2014/main" id="{63E8ED6E-336C-E841-8948-247D9FC4E796}"/>
              </a:ext>
            </a:extLst>
          </p:cNvPr>
          <p:cNvPicPr>
            <a:picLocks noChangeAspect="1"/>
          </p:cNvPicPr>
          <p:nvPr/>
        </p:nvPicPr>
        <p:blipFill rotWithShape="1">
          <a:blip r:embed="rId3"/>
          <a:srcRect r="11236"/>
          <a:stretch/>
        </p:blipFill>
        <p:spPr>
          <a:xfrm>
            <a:off x="978195" y="1777954"/>
            <a:ext cx="6762674" cy="2245424"/>
          </a:xfrm>
          <a:prstGeom prst="rect">
            <a:avLst/>
          </a:prstGeom>
        </p:spPr>
      </p:pic>
      <p:sp>
        <p:nvSpPr>
          <p:cNvPr id="6" name="Rectangle 5">
            <a:extLst>
              <a:ext uri="{FF2B5EF4-FFF2-40B4-BE49-F238E27FC236}">
                <a16:creationId xmlns:a16="http://schemas.microsoft.com/office/drawing/2014/main" id="{E88D2FBB-28DA-754B-AE01-0AFA971C5545}"/>
              </a:ext>
            </a:extLst>
          </p:cNvPr>
          <p:cNvSpPr/>
          <p:nvPr/>
        </p:nvSpPr>
        <p:spPr>
          <a:xfrm>
            <a:off x="862714" y="3335091"/>
            <a:ext cx="7303091" cy="520996"/>
          </a:xfrm>
          <a:prstGeom prst="rect">
            <a:avLst/>
          </a:prstGeom>
          <a:noFill/>
          <a:ln w="57150">
            <a:solidFill>
              <a:srgbClr val="2D55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vers le bas 6">
            <a:extLst>
              <a:ext uri="{FF2B5EF4-FFF2-40B4-BE49-F238E27FC236}">
                <a16:creationId xmlns:a16="http://schemas.microsoft.com/office/drawing/2014/main" id="{73E0A07E-3BAE-1448-B9E4-8D326879A2E5}"/>
              </a:ext>
            </a:extLst>
          </p:cNvPr>
          <p:cNvSpPr/>
          <p:nvPr/>
        </p:nvSpPr>
        <p:spPr>
          <a:xfrm>
            <a:off x="4029739" y="3995031"/>
            <a:ext cx="250254" cy="223986"/>
          </a:xfrm>
          <a:prstGeom prst="downArrow">
            <a:avLst/>
          </a:prstGeom>
          <a:solidFill>
            <a:srgbClr val="2D55C1"/>
          </a:solidFill>
          <a:ln>
            <a:solidFill>
              <a:srgbClr val="2D55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4C25C94-263B-214B-8F7D-9D85AB24BDD1}"/>
              </a:ext>
            </a:extLst>
          </p:cNvPr>
          <p:cNvSpPr/>
          <p:nvPr/>
        </p:nvSpPr>
        <p:spPr>
          <a:xfrm>
            <a:off x="2543239" y="4357961"/>
            <a:ext cx="4678326" cy="338554"/>
          </a:xfrm>
          <a:prstGeom prst="rect">
            <a:avLst/>
          </a:prstGeom>
        </p:spPr>
        <p:txBody>
          <a:bodyPr wrap="square">
            <a:spAutoFit/>
          </a:bodyPr>
          <a:lstStyle/>
          <a:p>
            <a:r>
              <a:rPr lang="fr-FR" sz="1600" dirty="0" err="1"/>
              <a:t>FilmArray</a:t>
            </a:r>
            <a:r>
              <a:rPr lang="fr-FR" sz="1600" dirty="0"/>
              <a:t> </a:t>
            </a:r>
            <a:r>
              <a:rPr lang="fr-FR" sz="1600" dirty="0" err="1"/>
              <a:t>Meningitis-Encephalitis</a:t>
            </a:r>
            <a:r>
              <a:rPr lang="fr-FR" sz="1600" dirty="0"/>
              <a:t> Panel</a:t>
            </a:r>
          </a:p>
        </p:txBody>
      </p:sp>
      <p:sp>
        <p:nvSpPr>
          <p:cNvPr id="10" name="Rectangle 9">
            <a:extLst>
              <a:ext uri="{FF2B5EF4-FFF2-40B4-BE49-F238E27FC236}">
                <a16:creationId xmlns:a16="http://schemas.microsoft.com/office/drawing/2014/main" id="{9667FB5F-EE86-0A47-B6DD-CCE83F3287F6}"/>
              </a:ext>
            </a:extLst>
          </p:cNvPr>
          <p:cNvSpPr/>
          <p:nvPr/>
        </p:nvSpPr>
        <p:spPr>
          <a:xfrm>
            <a:off x="6573745" y="4667020"/>
            <a:ext cx="1736878" cy="215444"/>
          </a:xfrm>
          <a:prstGeom prst="rect">
            <a:avLst/>
          </a:prstGeom>
        </p:spPr>
        <p:txBody>
          <a:bodyPr wrap="square">
            <a:spAutoFit/>
          </a:bodyPr>
          <a:lstStyle/>
          <a:p>
            <a:r>
              <a:rPr lang="fr-FR" sz="800" dirty="0">
                <a:solidFill>
                  <a:schemeClr val="tx1">
                    <a:lumMod val="50000"/>
                    <a:lumOff val="50000"/>
                  </a:schemeClr>
                </a:solidFill>
              </a:rPr>
              <a:t>He </a:t>
            </a:r>
            <a:r>
              <a:rPr lang="fr-FR" sz="800" dirty="0" err="1">
                <a:solidFill>
                  <a:schemeClr val="tx1">
                    <a:lumMod val="50000"/>
                    <a:lumOff val="50000"/>
                  </a:schemeClr>
                </a:solidFill>
              </a:rPr>
              <a:t>T</a:t>
            </a:r>
            <a:r>
              <a:rPr lang="fr-FR" sz="800" dirty="0">
                <a:solidFill>
                  <a:schemeClr val="tx1">
                    <a:lumMod val="50000"/>
                    <a:lumOff val="50000"/>
                  </a:schemeClr>
                </a:solidFill>
              </a:rPr>
              <a:t>. et al., 2016 </a:t>
            </a:r>
          </a:p>
        </p:txBody>
      </p:sp>
    </p:spTree>
    <p:extLst>
      <p:ext uri="{BB962C8B-B14F-4D97-AF65-F5344CB8AC3E}">
        <p14:creationId xmlns:p14="http://schemas.microsoft.com/office/powerpoint/2010/main" val="2577800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742F0253-BEB2-6F4A-B451-AEE21D183279}"/>
              </a:ext>
            </a:extLst>
          </p:cNvPr>
          <p:cNvSpPr txBox="1"/>
          <p:nvPr/>
        </p:nvSpPr>
        <p:spPr>
          <a:xfrm>
            <a:off x="2052083" y="1449019"/>
            <a:ext cx="5772814" cy="338554"/>
          </a:xfrm>
          <a:prstGeom prst="rect">
            <a:avLst/>
          </a:prstGeom>
          <a:noFill/>
        </p:spPr>
        <p:txBody>
          <a:bodyPr wrap="square" rtlCol="0">
            <a:spAutoFit/>
          </a:bodyPr>
          <a:lstStyle/>
          <a:p>
            <a:pPr algn="ctr"/>
            <a:r>
              <a:rPr lang="fr-FR" sz="1600" dirty="0" err="1"/>
              <a:t>FilmArray</a:t>
            </a:r>
            <a:r>
              <a:rPr lang="fr-FR" sz="1600" dirty="0"/>
              <a:t> </a:t>
            </a:r>
            <a:r>
              <a:rPr lang="fr-FR" sz="1600" dirty="0" err="1"/>
              <a:t>Meningitis-Encephalitis</a:t>
            </a:r>
            <a:r>
              <a:rPr lang="fr-FR" sz="1600" dirty="0"/>
              <a:t> Panel (</a:t>
            </a:r>
            <a:r>
              <a:rPr lang="fr-FR" sz="1600" dirty="0" err="1"/>
              <a:t>BioFire</a:t>
            </a:r>
            <a:r>
              <a:rPr lang="fr-FR" sz="1600" dirty="0"/>
              <a:t> Diagnostics)</a:t>
            </a:r>
          </a:p>
        </p:txBody>
      </p:sp>
      <p:pic>
        <p:nvPicPr>
          <p:cNvPr id="8" name="Image 7">
            <a:extLst>
              <a:ext uri="{FF2B5EF4-FFF2-40B4-BE49-F238E27FC236}">
                <a16:creationId xmlns:a16="http://schemas.microsoft.com/office/drawing/2014/main" id="{5CA489F8-3278-AC44-80DB-9E5E6B65723D}"/>
              </a:ext>
            </a:extLst>
          </p:cNvPr>
          <p:cNvPicPr>
            <a:picLocks noChangeAspect="1"/>
          </p:cNvPicPr>
          <p:nvPr/>
        </p:nvPicPr>
        <p:blipFill>
          <a:blip r:embed="rId3"/>
          <a:stretch>
            <a:fillRect/>
          </a:stretch>
        </p:blipFill>
        <p:spPr>
          <a:xfrm>
            <a:off x="127709" y="2005263"/>
            <a:ext cx="4478264" cy="1970698"/>
          </a:xfrm>
          <a:prstGeom prst="rect">
            <a:avLst/>
          </a:prstGeom>
        </p:spPr>
      </p:pic>
      <p:sp>
        <p:nvSpPr>
          <p:cNvPr id="9" name="Rectangle 8">
            <a:extLst>
              <a:ext uri="{FF2B5EF4-FFF2-40B4-BE49-F238E27FC236}">
                <a16:creationId xmlns:a16="http://schemas.microsoft.com/office/drawing/2014/main" id="{90E3CB69-E514-6843-8957-FD9617D4CFE5}"/>
              </a:ext>
            </a:extLst>
          </p:cNvPr>
          <p:cNvSpPr/>
          <p:nvPr/>
        </p:nvSpPr>
        <p:spPr>
          <a:xfrm>
            <a:off x="6113721" y="2519540"/>
            <a:ext cx="4572000" cy="738664"/>
          </a:xfrm>
          <a:prstGeom prst="rect">
            <a:avLst/>
          </a:prstGeom>
        </p:spPr>
        <p:txBody>
          <a:bodyPr>
            <a:spAutoFit/>
          </a:bodyPr>
          <a:lstStyle/>
          <a:p>
            <a:r>
              <a:rPr lang="fr-FR" sz="1400" dirty="0"/>
              <a:t>1 Test</a:t>
            </a:r>
          </a:p>
          <a:p>
            <a:r>
              <a:rPr lang="fr-FR" sz="1400" dirty="0"/>
              <a:t>14 </a:t>
            </a:r>
            <a:r>
              <a:rPr lang="fr-FR" sz="1400" dirty="0" err="1"/>
              <a:t>targets</a:t>
            </a:r>
            <a:endParaRPr lang="fr-FR" sz="1400" dirty="0"/>
          </a:p>
          <a:p>
            <a:r>
              <a:rPr lang="fr-FR" sz="1400" dirty="0"/>
              <a:t>All in about one </a:t>
            </a:r>
            <a:r>
              <a:rPr lang="fr-FR" sz="1400" dirty="0" err="1"/>
              <a:t>hour</a:t>
            </a:r>
            <a:endParaRPr lang="fr-FR" sz="1400" dirty="0"/>
          </a:p>
        </p:txBody>
      </p:sp>
      <p:sp>
        <p:nvSpPr>
          <p:cNvPr id="10" name="Rectangle 9">
            <a:extLst>
              <a:ext uri="{FF2B5EF4-FFF2-40B4-BE49-F238E27FC236}">
                <a16:creationId xmlns:a16="http://schemas.microsoft.com/office/drawing/2014/main" id="{55BC6CE4-D47D-D74A-88BA-F665A8AA02EE}"/>
              </a:ext>
            </a:extLst>
          </p:cNvPr>
          <p:cNvSpPr/>
          <p:nvPr/>
        </p:nvSpPr>
        <p:spPr>
          <a:xfrm>
            <a:off x="571285" y="4193652"/>
            <a:ext cx="4572000" cy="738664"/>
          </a:xfrm>
          <a:prstGeom prst="rect">
            <a:avLst/>
          </a:prstGeom>
        </p:spPr>
        <p:txBody>
          <a:bodyPr>
            <a:spAutoFit/>
          </a:bodyPr>
          <a:lstStyle/>
          <a:p>
            <a:r>
              <a:rPr lang="fr-FR" sz="1400" dirty="0" err="1"/>
              <a:t>Sample</a:t>
            </a:r>
            <a:r>
              <a:rPr lang="fr-FR" sz="1400" dirty="0"/>
              <a:t> </a:t>
            </a:r>
            <a:r>
              <a:rPr lang="fr-FR" sz="1400" dirty="0" err="1"/>
              <a:t>requirements</a:t>
            </a:r>
            <a:r>
              <a:rPr lang="fr-FR" sz="1400" dirty="0"/>
              <a:t>: </a:t>
            </a:r>
          </a:p>
          <a:p>
            <a:pPr marL="285750" indent="-285750">
              <a:buFont typeface="ZapfDingbatsITC" pitchFamily="2" charset="0"/>
              <a:buChar char="✺"/>
            </a:pPr>
            <a:r>
              <a:rPr lang="fr-BE" sz="1400" dirty="0" err="1"/>
              <a:t>Sample</a:t>
            </a:r>
            <a:r>
              <a:rPr lang="fr-BE" sz="1400" dirty="0"/>
              <a:t> Type: </a:t>
            </a:r>
            <a:r>
              <a:rPr lang="fr-BE" sz="1400" dirty="0" err="1"/>
              <a:t>Cerebrospinal</a:t>
            </a:r>
            <a:r>
              <a:rPr lang="fr-BE" sz="1400" dirty="0"/>
              <a:t> </a:t>
            </a:r>
            <a:r>
              <a:rPr lang="fr-BE" sz="1400" dirty="0" err="1"/>
              <a:t>Fluid</a:t>
            </a:r>
            <a:r>
              <a:rPr lang="fr-BE" sz="1400" dirty="0"/>
              <a:t> (CSF)</a:t>
            </a:r>
          </a:p>
          <a:p>
            <a:pPr marL="285750" indent="-285750">
              <a:buFont typeface="ZapfDingbatsITC" pitchFamily="2" charset="0"/>
              <a:buChar char="✺"/>
            </a:pPr>
            <a:r>
              <a:rPr lang="fr-BE" sz="1400" dirty="0" err="1"/>
              <a:t>Sample</a:t>
            </a:r>
            <a:r>
              <a:rPr lang="fr-BE" sz="1400" dirty="0"/>
              <a:t> Volume: 200 </a:t>
            </a:r>
            <a:r>
              <a:rPr lang="el-GR" sz="1400" dirty="0"/>
              <a:t>μ</a:t>
            </a:r>
            <a:r>
              <a:rPr lang="fr-BE" sz="1400" dirty="0"/>
              <a:t>L </a:t>
            </a:r>
          </a:p>
        </p:txBody>
      </p:sp>
      <p:sp>
        <p:nvSpPr>
          <p:cNvPr id="11" name="Rectangle 10">
            <a:extLst>
              <a:ext uri="{FF2B5EF4-FFF2-40B4-BE49-F238E27FC236}">
                <a16:creationId xmlns:a16="http://schemas.microsoft.com/office/drawing/2014/main" id="{978CC33A-36DC-5044-911A-4B589F621094}"/>
              </a:ext>
            </a:extLst>
          </p:cNvPr>
          <p:cNvSpPr/>
          <p:nvPr/>
        </p:nvSpPr>
        <p:spPr>
          <a:xfrm>
            <a:off x="744279" y="4378318"/>
            <a:ext cx="4572000" cy="369332"/>
          </a:xfrm>
          <a:prstGeom prst="rect">
            <a:avLst/>
          </a:prstGeom>
        </p:spPr>
        <p:txBody>
          <a:bodyPr>
            <a:spAutoFit/>
          </a:bodyPr>
          <a:lstStyle/>
          <a:p>
            <a:endParaRPr lang="fr-FR" dirty="0"/>
          </a:p>
        </p:txBody>
      </p:sp>
      <p:pic>
        <p:nvPicPr>
          <p:cNvPr id="12" name="Image 11">
            <a:extLst>
              <a:ext uri="{FF2B5EF4-FFF2-40B4-BE49-F238E27FC236}">
                <a16:creationId xmlns:a16="http://schemas.microsoft.com/office/drawing/2014/main" id="{32ED6B33-BA83-D349-BD38-C029F2785C2B}"/>
              </a:ext>
            </a:extLst>
          </p:cNvPr>
          <p:cNvPicPr>
            <a:picLocks noChangeAspect="1"/>
          </p:cNvPicPr>
          <p:nvPr/>
        </p:nvPicPr>
        <p:blipFill rotWithShape="1">
          <a:blip r:embed="rId4"/>
          <a:srcRect t="15502"/>
          <a:stretch/>
        </p:blipFill>
        <p:spPr>
          <a:xfrm>
            <a:off x="4544109" y="3355927"/>
            <a:ext cx="4355342" cy="1357941"/>
          </a:xfrm>
          <a:prstGeom prst="rect">
            <a:avLst/>
          </a:prstGeom>
        </p:spPr>
      </p:pic>
    </p:spTree>
    <p:extLst>
      <p:ext uri="{BB962C8B-B14F-4D97-AF65-F5344CB8AC3E}">
        <p14:creationId xmlns:p14="http://schemas.microsoft.com/office/powerpoint/2010/main" val="427811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91DEC6-6CFD-B941-A079-17CFE6F55381}"/>
              </a:ext>
            </a:extLst>
          </p:cNvPr>
          <p:cNvSpPr/>
          <p:nvPr/>
        </p:nvSpPr>
        <p:spPr>
          <a:xfrm>
            <a:off x="2026378" y="1408834"/>
            <a:ext cx="5677785" cy="338554"/>
          </a:xfrm>
          <a:prstGeom prst="rect">
            <a:avLst/>
          </a:prstGeom>
        </p:spPr>
        <p:txBody>
          <a:bodyPr wrap="square">
            <a:spAutoFit/>
          </a:bodyPr>
          <a:lstStyle/>
          <a:p>
            <a:pPr algn="ctr"/>
            <a:r>
              <a:rPr lang="fr-FR" sz="1600" dirty="0" err="1"/>
              <a:t>FilmArray</a:t>
            </a:r>
            <a:r>
              <a:rPr lang="fr-FR" sz="1600" dirty="0"/>
              <a:t> </a:t>
            </a:r>
            <a:r>
              <a:rPr lang="fr-FR" sz="1600" dirty="0" err="1"/>
              <a:t>Meningitis-Encephalitis</a:t>
            </a:r>
            <a:r>
              <a:rPr lang="fr-FR" sz="1600" dirty="0"/>
              <a:t> Panel (</a:t>
            </a:r>
            <a:r>
              <a:rPr lang="fr-FR" sz="1600" dirty="0" err="1"/>
              <a:t>BioFire</a:t>
            </a:r>
            <a:r>
              <a:rPr lang="fr-FR" sz="1600" dirty="0"/>
              <a:t> Diagnostics)</a:t>
            </a:r>
          </a:p>
        </p:txBody>
      </p:sp>
      <p:pic>
        <p:nvPicPr>
          <p:cNvPr id="5" name="Image 4">
            <a:extLst>
              <a:ext uri="{FF2B5EF4-FFF2-40B4-BE49-F238E27FC236}">
                <a16:creationId xmlns:a16="http://schemas.microsoft.com/office/drawing/2014/main" id="{F0D83F3A-EB79-AB4F-ACB7-1C1391E8F9ED}"/>
              </a:ext>
            </a:extLst>
          </p:cNvPr>
          <p:cNvPicPr>
            <a:picLocks noChangeAspect="1"/>
          </p:cNvPicPr>
          <p:nvPr/>
        </p:nvPicPr>
        <p:blipFill>
          <a:blip r:embed="rId3"/>
          <a:stretch>
            <a:fillRect/>
          </a:stretch>
        </p:blipFill>
        <p:spPr>
          <a:xfrm>
            <a:off x="2211573" y="1962344"/>
            <a:ext cx="3096353" cy="2867535"/>
          </a:xfrm>
          <a:prstGeom prst="rect">
            <a:avLst/>
          </a:prstGeom>
        </p:spPr>
      </p:pic>
      <p:sp>
        <p:nvSpPr>
          <p:cNvPr id="6" name="ZoneTexte 5">
            <a:extLst>
              <a:ext uri="{FF2B5EF4-FFF2-40B4-BE49-F238E27FC236}">
                <a16:creationId xmlns:a16="http://schemas.microsoft.com/office/drawing/2014/main" id="{50EC79CB-B35C-4A44-B4BC-F250B309F707}"/>
              </a:ext>
            </a:extLst>
          </p:cNvPr>
          <p:cNvSpPr txBox="1"/>
          <p:nvPr/>
        </p:nvSpPr>
        <p:spPr>
          <a:xfrm>
            <a:off x="4660492" y="3396112"/>
            <a:ext cx="3962400" cy="307777"/>
          </a:xfrm>
          <a:prstGeom prst="rect">
            <a:avLst/>
          </a:prstGeom>
          <a:noFill/>
        </p:spPr>
        <p:txBody>
          <a:bodyPr wrap="square" rtlCol="0">
            <a:spAutoFit/>
          </a:bodyPr>
          <a:lstStyle/>
          <a:p>
            <a:pPr algn="ctr"/>
            <a:r>
              <a:rPr lang="fr-FR" sz="1400" dirty="0"/>
              <a:t>The </a:t>
            </a:r>
            <a:r>
              <a:rPr lang="fr-FR" sz="1400" dirty="0" err="1"/>
              <a:t>FilmArray</a:t>
            </a:r>
            <a:r>
              <a:rPr lang="fr-FR" sz="1400" dirty="0"/>
              <a:t> </a:t>
            </a:r>
            <a:r>
              <a:rPr lang="fr-FR" sz="1400" dirty="0" err="1"/>
              <a:t>Pouch</a:t>
            </a:r>
            <a:endParaRPr lang="fr-FR" sz="1400" dirty="0"/>
          </a:p>
        </p:txBody>
      </p:sp>
    </p:spTree>
    <p:extLst>
      <p:ext uri="{BB962C8B-B14F-4D97-AF65-F5344CB8AC3E}">
        <p14:creationId xmlns:p14="http://schemas.microsoft.com/office/powerpoint/2010/main" val="271039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70103B-4971-3247-A011-66126909B71A}"/>
              </a:ext>
            </a:extLst>
          </p:cNvPr>
          <p:cNvSpPr/>
          <p:nvPr/>
        </p:nvSpPr>
        <p:spPr>
          <a:xfrm>
            <a:off x="3362283" y="1392334"/>
            <a:ext cx="2111091" cy="338554"/>
          </a:xfrm>
          <a:prstGeom prst="rect">
            <a:avLst/>
          </a:prstGeom>
        </p:spPr>
        <p:txBody>
          <a:bodyPr wrap="none">
            <a:spAutoFit/>
          </a:bodyPr>
          <a:lstStyle/>
          <a:p>
            <a:pPr algn="ctr"/>
            <a:r>
              <a:rPr lang="en-US" sz="1600" dirty="0"/>
              <a:t>Materials and methods</a:t>
            </a:r>
          </a:p>
        </p:txBody>
      </p:sp>
      <p:sp>
        <p:nvSpPr>
          <p:cNvPr id="5" name="Rectangle 4">
            <a:extLst>
              <a:ext uri="{FF2B5EF4-FFF2-40B4-BE49-F238E27FC236}">
                <a16:creationId xmlns:a16="http://schemas.microsoft.com/office/drawing/2014/main" id="{EEA69A64-CE43-064A-A626-59A3CF522872}"/>
              </a:ext>
            </a:extLst>
          </p:cNvPr>
          <p:cNvSpPr/>
          <p:nvPr/>
        </p:nvSpPr>
        <p:spPr>
          <a:xfrm>
            <a:off x="946299" y="1913727"/>
            <a:ext cx="6943060" cy="2893100"/>
          </a:xfrm>
          <a:prstGeom prst="rect">
            <a:avLst/>
          </a:prstGeom>
        </p:spPr>
        <p:txBody>
          <a:bodyPr wrap="square">
            <a:spAutoFit/>
          </a:bodyPr>
          <a:lstStyle/>
          <a:p>
            <a:r>
              <a:rPr lang="en-US" sz="1400" dirty="0"/>
              <a:t>Verification of the performance of </a:t>
            </a:r>
            <a:r>
              <a:rPr lang="en-US" sz="1400" dirty="0" err="1"/>
              <a:t>Filmarray</a:t>
            </a:r>
            <a:r>
              <a:rPr lang="en-US" sz="1400" dirty="0"/>
              <a:t> ME panel (</a:t>
            </a:r>
            <a:r>
              <a:rPr lang="en-US" sz="1400" dirty="0" err="1"/>
              <a:t>Biofire</a:t>
            </a:r>
            <a:r>
              <a:rPr lang="en-US" sz="1400" dirty="0"/>
              <a:t>) for eight of the fourteen pathogens detected: </a:t>
            </a:r>
          </a:p>
          <a:p>
            <a:endParaRPr lang="en-US" sz="1400" dirty="0"/>
          </a:p>
          <a:p>
            <a:r>
              <a:rPr lang="en-US" sz="1400" dirty="0"/>
              <a:t>✺ Virus: herpes simplex virus 1, herpes simplex virus 2, varicella-zoster virus, enterovirus</a:t>
            </a:r>
          </a:p>
          <a:p>
            <a:pPr marL="285750" indent="-285750">
              <a:buFont typeface="ZapfDingbatsITC" pitchFamily="2" charset="0"/>
              <a:buChar char="✺"/>
            </a:pPr>
            <a:r>
              <a:rPr lang="en-US" sz="1400" dirty="0"/>
              <a:t>Fungi: </a:t>
            </a:r>
            <a:r>
              <a:rPr lang="en-US" sz="1400" i="1" dirty="0"/>
              <a:t>Cryptococcus neoformans/ Cryptococcus </a:t>
            </a:r>
            <a:r>
              <a:rPr lang="en-US" sz="1400" i="1" dirty="0" err="1"/>
              <a:t>gatii</a:t>
            </a:r>
            <a:endParaRPr lang="en-US" sz="1400" i="1" dirty="0"/>
          </a:p>
          <a:p>
            <a:pPr marL="285750" indent="-285750">
              <a:buFont typeface="ZapfDingbatsITC" pitchFamily="2" charset="0"/>
              <a:buChar char="✺"/>
            </a:pPr>
            <a:r>
              <a:rPr lang="en-US" sz="1400" dirty="0"/>
              <a:t>Bacteria: </a:t>
            </a:r>
            <a:r>
              <a:rPr lang="en-US" sz="1400" i="1" dirty="0"/>
              <a:t>Listeria monocytogenes, Neisseria meningitidis, Streptococcus pneumoniae</a:t>
            </a:r>
            <a:endParaRPr lang="fr-FR" sz="1400" i="1" dirty="0"/>
          </a:p>
          <a:p>
            <a:pPr marL="2114550" lvl="4" indent="-285750">
              <a:buFont typeface="ZapfDingbatsITC" pitchFamily="2" charset="0"/>
              <a:buChar char="✺"/>
            </a:pPr>
            <a:endParaRPr lang="fr-FR" sz="1400" dirty="0"/>
          </a:p>
          <a:p>
            <a:pPr marL="285750" indent="-285750">
              <a:buFont typeface="ZapfDingbatsITC" pitchFamily="2" charset="0"/>
              <a:buChar char="✺"/>
            </a:pPr>
            <a:r>
              <a:rPr lang="fr-FR" sz="1400" i="1" dirty="0"/>
              <a:t>38 </a:t>
            </a:r>
            <a:r>
              <a:rPr lang="fr-FR" sz="1400" i="1" dirty="0" err="1"/>
              <a:t>samples</a:t>
            </a:r>
            <a:r>
              <a:rPr lang="fr-FR" sz="1400" i="1" dirty="0"/>
              <a:t> ( QCMD for virus, ATCC </a:t>
            </a:r>
            <a:r>
              <a:rPr lang="fr-FR" sz="1400" i="1" dirty="0" err="1"/>
              <a:t>strains</a:t>
            </a:r>
            <a:r>
              <a:rPr lang="fr-FR" sz="1400" i="1" dirty="0"/>
              <a:t>, QC for </a:t>
            </a:r>
            <a:r>
              <a:rPr lang="fr-FR" sz="1400" i="1" dirty="0" err="1"/>
              <a:t>fungi</a:t>
            </a:r>
            <a:r>
              <a:rPr lang="fr-FR" sz="1400" i="1" dirty="0"/>
              <a:t>,  patient </a:t>
            </a:r>
            <a:r>
              <a:rPr lang="fr-FR" sz="1400" i="1" dirty="0" err="1"/>
              <a:t>samples</a:t>
            </a:r>
            <a:r>
              <a:rPr lang="fr-FR" sz="1400" i="1" dirty="0"/>
              <a:t>)</a:t>
            </a:r>
          </a:p>
          <a:p>
            <a:endParaRPr lang="fr-FR" sz="1400" i="1" dirty="0"/>
          </a:p>
          <a:p>
            <a:endParaRPr lang="fr-FR" sz="1400" i="1" dirty="0"/>
          </a:p>
          <a:p>
            <a:pPr marL="2114550" lvl="4" indent="-285750">
              <a:buFont typeface="ZapfDingbatsITC" pitchFamily="2" charset="0"/>
              <a:buChar char="✺"/>
            </a:pPr>
            <a:r>
              <a:rPr lang="fr-FR" sz="1400" dirty="0" err="1"/>
              <a:t>Analytical</a:t>
            </a:r>
            <a:r>
              <a:rPr lang="fr-FR" sz="1400" dirty="0"/>
              <a:t> </a:t>
            </a:r>
            <a:r>
              <a:rPr lang="fr-FR" sz="1400" dirty="0" err="1"/>
              <a:t>sensitivity</a:t>
            </a:r>
            <a:endParaRPr lang="fr-FR" sz="1400" dirty="0"/>
          </a:p>
          <a:p>
            <a:pPr marL="2114550" lvl="4" indent="-285750">
              <a:buFont typeface="ZapfDingbatsITC" pitchFamily="2" charset="0"/>
              <a:buChar char="✺"/>
            </a:pPr>
            <a:r>
              <a:rPr lang="fr-FR" sz="1400" dirty="0" err="1"/>
              <a:t>Analytical</a:t>
            </a:r>
            <a:r>
              <a:rPr lang="fr-FR" sz="1400" dirty="0"/>
              <a:t> </a:t>
            </a:r>
            <a:r>
              <a:rPr lang="fr-FR" sz="1400" dirty="0" err="1"/>
              <a:t>specificity</a:t>
            </a:r>
            <a:endParaRPr lang="fr-FR" sz="1400" dirty="0"/>
          </a:p>
          <a:p>
            <a:pPr marL="2114550" lvl="4" indent="-285750">
              <a:buFont typeface="ZapfDingbatsITC" pitchFamily="2" charset="0"/>
              <a:buChar char="✺"/>
            </a:pPr>
            <a:r>
              <a:rPr lang="fr-FR" sz="1400" dirty="0" err="1"/>
              <a:t>Correlation</a:t>
            </a:r>
            <a:r>
              <a:rPr lang="fr-FR" sz="1400" dirty="0"/>
              <a:t> </a:t>
            </a:r>
            <a:r>
              <a:rPr lang="fr-FR" sz="1400" dirty="0" err="1"/>
              <a:t>with</a:t>
            </a:r>
            <a:r>
              <a:rPr lang="fr-FR" sz="1400" dirty="0"/>
              <a:t> </a:t>
            </a:r>
            <a:r>
              <a:rPr lang="fr-FR" sz="1400" dirty="0" err="1"/>
              <a:t>conventional</a:t>
            </a:r>
            <a:r>
              <a:rPr lang="fr-FR" sz="1400" dirty="0"/>
              <a:t> </a:t>
            </a:r>
            <a:r>
              <a:rPr lang="fr-FR" sz="1400" dirty="0" err="1"/>
              <a:t>methods</a:t>
            </a:r>
            <a:r>
              <a:rPr lang="fr-FR" sz="1400" dirty="0"/>
              <a:t> </a:t>
            </a:r>
            <a:r>
              <a:rPr lang="fr-FR" sz="1400" dirty="0" err="1"/>
              <a:t>used</a:t>
            </a:r>
            <a:r>
              <a:rPr lang="fr-FR" sz="1400" dirty="0"/>
              <a:t> in </a:t>
            </a:r>
            <a:r>
              <a:rPr lang="fr-FR" sz="1400" dirty="0" err="1"/>
              <a:t>our</a:t>
            </a:r>
            <a:r>
              <a:rPr lang="fr-FR" sz="1400" dirty="0"/>
              <a:t> </a:t>
            </a:r>
            <a:r>
              <a:rPr lang="fr-FR" sz="1400" dirty="0" err="1"/>
              <a:t>laboratory</a:t>
            </a:r>
            <a:endParaRPr lang="fr-FR" sz="1400" dirty="0"/>
          </a:p>
        </p:txBody>
      </p:sp>
    </p:spTree>
    <p:extLst>
      <p:ext uri="{BB962C8B-B14F-4D97-AF65-F5344CB8AC3E}">
        <p14:creationId xmlns:p14="http://schemas.microsoft.com/office/powerpoint/2010/main" val="2229661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E40EA2-5956-B54E-B6D9-7320A2281D76}"/>
              </a:ext>
            </a:extLst>
          </p:cNvPr>
          <p:cNvSpPr/>
          <p:nvPr/>
        </p:nvSpPr>
        <p:spPr>
          <a:xfrm>
            <a:off x="3874157" y="1483317"/>
            <a:ext cx="778996" cy="338554"/>
          </a:xfrm>
          <a:prstGeom prst="rect">
            <a:avLst/>
          </a:prstGeom>
        </p:spPr>
        <p:txBody>
          <a:bodyPr wrap="none">
            <a:spAutoFit/>
          </a:bodyPr>
          <a:lstStyle/>
          <a:p>
            <a:pPr algn="ctr"/>
            <a:r>
              <a:rPr lang="en-US" sz="1600" dirty="0"/>
              <a:t>Results</a:t>
            </a:r>
          </a:p>
        </p:txBody>
      </p:sp>
      <p:sp>
        <p:nvSpPr>
          <p:cNvPr id="5" name="Rectangle 4">
            <a:extLst>
              <a:ext uri="{FF2B5EF4-FFF2-40B4-BE49-F238E27FC236}">
                <a16:creationId xmlns:a16="http://schemas.microsoft.com/office/drawing/2014/main" id="{23138F32-3AEF-5347-802F-F5397285636A}"/>
              </a:ext>
            </a:extLst>
          </p:cNvPr>
          <p:cNvSpPr/>
          <p:nvPr/>
        </p:nvSpPr>
        <p:spPr>
          <a:xfrm>
            <a:off x="256527" y="1821871"/>
            <a:ext cx="2846677" cy="307777"/>
          </a:xfrm>
          <a:prstGeom prst="rect">
            <a:avLst/>
          </a:prstGeom>
        </p:spPr>
        <p:txBody>
          <a:bodyPr wrap="none">
            <a:spAutoFit/>
          </a:bodyPr>
          <a:lstStyle/>
          <a:p>
            <a:r>
              <a:rPr lang="fr-FR" sz="1400" dirty="0" err="1"/>
              <a:t>Analytical</a:t>
            </a:r>
            <a:r>
              <a:rPr lang="en-US" sz="1400" dirty="0"/>
              <a:t> sensitivity and specificity: </a:t>
            </a:r>
            <a:endParaRPr lang="en-US" sz="1400" i="1" dirty="0"/>
          </a:p>
        </p:txBody>
      </p:sp>
      <p:graphicFrame>
        <p:nvGraphicFramePr>
          <p:cNvPr id="6" name="Tableau 5">
            <a:extLst>
              <a:ext uri="{FF2B5EF4-FFF2-40B4-BE49-F238E27FC236}">
                <a16:creationId xmlns:a16="http://schemas.microsoft.com/office/drawing/2014/main" id="{DB745E02-B39E-B645-B3C3-C75F83D33D8F}"/>
              </a:ext>
            </a:extLst>
          </p:cNvPr>
          <p:cNvGraphicFramePr>
            <a:graphicFrameLocks noGrp="1"/>
          </p:cNvGraphicFramePr>
          <p:nvPr>
            <p:extLst>
              <p:ext uri="{D42A27DB-BD31-4B8C-83A1-F6EECF244321}">
                <p14:modId xmlns:p14="http://schemas.microsoft.com/office/powerpoint/2010/main" val="984467911"/>
              </p:ext>
            </p:extLst>
          </p:nvPr>
        </p:nvGraphicFramePr>
        <p:xfrm>
          <a:off x="1658680" y="2296632"/>
          <a:ext cx="6486745" cy="2311430"/>
        </p:xfrm>
        <a:graphic>
          <a:graphicData uri="http://schemas.openxmlformats.org/drawingml/2006/table">
            <a:tbl>
              <a:tblPr firstRow="1" firstCol="1" bandRow="1">
                <a:tableStyleId>{5C22544A-7EE6-4342-B048-85BDC9FD1C3A}</a:tableStyleId>
              </a:tblPr>
              <a:tblGrid>
                <a:gridCol w="2161779">
                  <a:extLst>
                    <a:ext uri="{9D8B030D-6E8A-4147-A177-3AD203B41FA5}">
                      <a16:colId xmlns:a16="http://schemas.microsoft.com/office/drawing/2014/main" val="1307155117"/>
                    </a:ext>
                  </a:extLst>
                </a:gridCol>
                <a:gridCol w="2162483">
                  <a:extLst>
                    <a:ext uri="{9D8B030D-6E8A-4147-A177-3AD203B41FA5}">
                      <a16:colId xmlns:a16="http://schemas.microsoft.com/office/drawing/2014/main" val="3210294304"/>
                    </a:ext>
                  </a:extLst>
                </a:gridCol>
                <a:gridCol w="2162483">
                  <a:extLst>
                    <a:ext uri="{9D8B030D-6E8A-4147-A177-3AD203B41FA5}">
                      <a16:colId xmlns:a16="http://schemas.microsoft.com/office/drawing/2014/main" val="2656073594"/>
                    </a:ext>
                  </a:extLst>
                </a:gridCol>
              </a:tblGrid>
              <a:tr h="327124">
                <a:tc>
                  <a:txBody>
                    <a:bodyPr/>
                    <a:lstStyle/>
                    <a:p>
                      <a:pPr>
                        <a:spcAft>
                          <a:spcPts val="0"/>
                        </a:spcAft>
                      </a:pPr>
                      <a:r>
                        <a:rPr lang="en-US" sz="1400" noProof="0" dirty="0">
                          <a:effectLst/>
                        </a:rPr>
                        <a:t>Pathogen</a:t>
                      </a:r>
                      <a:endParaRPr lang="en-US" sz="1400" noProof="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a:effectLst/>
                        </a:rPr>
                        <a:t>Specificity</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a:effectLst/>
                        </a:rPr>
                        <a:t>Sensitivity</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9586923"/>
                  </a:ext>
                </a:extLst>
              </a:tr>
              <a:tr h="210764">
                <a:tc>
                  <a:txBody>
                    <a:bodyPr/>
                    <a:lstStyle/>
                    <a:p>
                      <a:pPr>
                        <a:spcAft>
                          <a:spcPts val="0"/>
                        </a:spcAft>
                      </a:pPr>
                      <a:r>
                        <a:rPr lang="en-US" sz="1400" noProof="0">
                          <a:effectLst/>
                        </a:rPr>
                        <a:t>HSV1</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a:effectLst/>
                        </a:rPr>
                        <a:t>100%</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dirty="0">
                          <a:solidFill>
                            <a:srgbClr val="FF0000"/>
                          </a:solidFill>
                          <a:effectLst/>
                        </a:rPr>
                        <a:t>64%</a:t>
                      </a:r>
                      <a:endParaRPr lang="en-US" sz="1400" noProof="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497321"/>
                  </a:ext>
                </a:extLst>
              </a:tr>
              <a:tr h="277426">
                <a:tc>
                  <a:txBody>
                    <a:bodyPr/>
                    <a:lstStyle/>
                    <a:p>
                      <a:pPr>
                        <a:spcAft>
                          <a:spcPts val="0"/>
                        </a:spcAft>
                      </a:pPr>
                      <a:r>
                        <a:rPr lang="en-US" sz="1400" noProof="0">
                          <a:effectLst/>
                        </a:rPr>
                        <a:t>HSV2</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a:effectLst/>
                        </a:rPr>
                        <a:t>100%</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dirty="0">
                          <a:effectLst/>
                        </a:rPr>
                        <a:t>100%</a:t>
                      </a:r>
                      <a:endParaRPr lang="en-US" sz="1400" noProof="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8169412"/>
                  </a:ext>
                </a:extLst>
              </a:tr>
              <a:tr h="210764">
                <a:tc>
                  <a:txBody>
                    <a:bodyPr/>
                    <a:lstStyle/>
                    <a:p>
                      <a:pPr>
                        <a:spcAft>
                          <a:spcPts val="0"/>
                        </a:spcAft>
                      </a:pPr>
                      <a:r>
                        <a:rPr lang="en-US" sz="1400" noProof="0">
                          <a:effectLst/>
                        </a:rPr>
                        <a:t>HZV</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a:effectLst/>
                        </a:rPr>
                        <a:t>100%</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dirty="0">
                          <a:effectLst/>
                        </a:rPr>
                        <a:t>100%</a:t>
                      </a:r>
                      <a:endParaRPr lang="en-US" sz="1400" noProof="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057937"/>
                  </a:ext>
                </a:extLst>
              </a:tr>
              <a:tr h="210764">
                <a:tc>
                  <a:txBody>
                    <a:bodyPr/>
                    <a:lstStyle/>
                    <a:p>
                      <a:pPr>
                        <a:spcAft>
                          <a:spcPts val="0"/>
                        </a:spcAft>
                      </a:pPr>
                      <a:r>
                        <a:rPr lang="en-US" sz="1400" noProof="0">
                          <a:effectLst/>
                        </a:rPr>
                        <a:t>Enterovirus</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a:effectLst/>
                        </a:rPr>
                        <a:t>100%</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dirty="0">
                          <a:effectLst/>
                        </a:rPr>
                        <a:t>100%</a:t>
                      </a:r>
                      <a:endParaRPr lang="en-US" sz="1400" noProof="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907932"/>
                  </a:ext>
                </a:extLst>
              </a:tr>
              <a:tr h="210764">
                <a:tc>
                  <a:txBody>
                    <a:bodyPr/>
                    <a:lstStyle/>
                    <a:p>
                      <a:pPr>
                        <a:spcAft>
                          <a:spcPts val="0"/>
                        </a:spcAft>
                      </a:pPr>
                      <a:r>
                        <a:rPr lang="en-US" sz="1400" noProof="0">
                          <a:effectLst/>
                        </a:rPr>
                        <a:t>N.meningitidis</a:t>
                      </a:r>
                      <a:endParaRPr lang="en-US" sz="1400" i="1"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a:effectLst/>
                        </a:rPr>
                        <a:t>100%</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a:effectLst/>
                        </a:rPr>
                        <a:t>100%</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6190902"/>
                  </a:ext>
                </a:extLst>
              </a:tr>
              <a:tr h="210764">
                <a:tc>
                  <a:txBody>
                    <a:bodyPr/>
                    <a:lstStyle/>
                    <a:p>
                      <a:pPr>
                        <a:spcAft>
                          <a:spcPts val="0"/>
                        </a:spcAft>
                      </a:pPr>
                      <a:r>
                        <a:rPr lang="en-US" sz="1400" noProof="0">
                          <a:effectLst/>
                        </a:rPr>
                        <a:t>S.pneumoniae</a:t>
                      </a:r>
                      <a:endParaRPr lang="en-US" sz="1400" i="1"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a:effectLst/>
                        </a:rPr>
                        <a:t>100%</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dirty="0">
                          <a:effectLst/>
                        </a:rPr>
                        <a:t>100%</a:t>
                      </a:r>
                      <a:endParaRPr lang="en-US" sz="1400" noProof="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2445256"/>
                  </a:ext>
                </a:extLst>
              </a:tr>
              <a:tr h="210764">
                <a:tc>
                  <a:txBody>
                    <a:bodyPr/>
                    <a:lstStyle/>
                    <a:p>
                      <a:pPr>
                        <a:spcAft>
                          <a:spcPts val="0"/>
                        </a:spcAft>
                      </a:pPr>
                      <a:r>
                        <a:rPr lang="en-US" sz="1400" noProof="0">
                          <a:effectLst/>
                        </a:rPr>
                        <a:t>Listeria monocytogenes</a:t>
                      </a:r>
                      <a:endParaRPr lang="en-US" sz="1400" i="1"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dirty="0">
                          <a:effectLst/>
                        </a:rPr>
                        <a:t>100%</a:t>
                      </a:r>
                      <a:endParaRPr lang="en-US" sz="1400" noProof="0" dirty="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a:effectLst/>
                        </a:rPr>
                        <a:t>100%</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1972655"/>
                  </a:ext>
                </a:extLst>
              </a:tr>
              <a:tr h="398899">
                <a:tc>
                  <a:txBody>
                    <a:bodyPr/>
                    <a:lstStyle/>
                    <a:p>
                      <a:pPr>
                        <a:spcAft>
                          <a:spcPts val="0"/>
                        </a:spcAft>
                      </a:pPr>
                      <a:r>
                        <a:rPr lang="en-US" sz="1400" noProof="0">
                          <a:effectLst/>
                        </a:rPr>
                        <a:t>Cryptococcus neoformans/gatii </a:t>
                      </a:r>
                      <a:endParaRPr lang="en-US" sz="1400" i="1"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a:effectLst/>
                        </a:rPr>
                        <a:t>100%</a:t>
                      </a:r>
                      <a:endParaRPr lang="en-US" sz="1400" noProof="0">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400" noProof="0" dirty="0">
                          <a:effectLst/>
                        </a:rPr>
                        <a:t>100%</a:t>
                      </a:r>
                      <a:endParaRPr lang="en-US" sz="1400" noProof="0" dirty="0">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7299801"/>
                  </a:ext>
                </a:extLst>
              </a:tr>
            </a:tbl>
          </a:graphicData>
        </a:graphic>
      </p:graphicFrame>
    </p:spTree>
    <p:extLst>
      <p:ext uri="{BB962C8B-B14F-4D97-AF65-F5344CB8AC3E}">
        <p14:creationId xmlns:p14="http://schemas.microsoft.com/office/powerpoint/2010/main" val="1443730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E40EA2-5956-B54E-B6D9-7320A2281D76}"/>
              </a:ext>
            </a:extLst>
          </p:cNvPr>
          <p:cNvSpPr/>
          <p:nvPr/>
        </p:nvSpPr>
        <p:spPr>
          <a:xfrm>
            <a:off x="3874157" y="1483317"/>
            <a:ext cx="778996" cy="338554"/>
          </a:xfrm>
          <a:prstGeom prst="rect">
            <a:avLst/>
          </a:prstGeom>
        </p:spPr>
        <p:txBody>
          <a:bodyPr wrap="none">
            <a:spAutoFit/>
          </a:bodyPr>
          <a:lstStyle/>
          <a:p>
            <a:pPr algn="ctr"/>
            <a:r>
              <a:rPr lang="en-US" sz="1600" dirty="0"/>
              <a:t>Results</a:t>
            </a:r>
          </a:p>
        </p:txBody>
      </p:sp>
      <p:sp>
        <p:nvSpPr>
          <p:cNvPr id="3" name="Rectangle 2">
            <a:extLst>
              <a:ext uri="{FF2B5EF4-FFF2-40B4-BE49-F238E27FC236}">
                <a16:creationId xmlns:a16="http://schemas.microsoft.com/office/drawing/2014/main" id="{F1B0F8C0-A0EC-0045-8CB9-FA3B60CB2999}"/>
              </a:ext>
            </a:extLst>
          </p:cNvPr>
          <p:cNvSpPr/>
          <p:nvPr/>
        </p:nvSpPr>
        <p:spPr>
          <a:xfrm>
            <a:off x="176846" y="1936052"/>
            <a:ext cx="5841182" cy="307777"/>
          </a:xfrm>
          <a:prstGeom prst="rect">
            <a:avLst/>
          </a:prstGeom>
        </p:spPr>
        <p:txBody>
          <a:bodyPr wrap="square">
            <a:spAutoFit/>
          </a:bodyPr>
          <a:lstStyle/>
          <a:p>
            <a:r>
              <a:rPr lang="fr-FR" sz="1400" dirty="0" err="1"/>
              <a:t>Correlation</a:t>
            </a:r>
            <a:r>
              <a:rPr lang="fr-FR" sz="1400" dirty="0"/>
              <a:t> </a:t>
            </a:r>
            <a:r>
              <a:rPr lang="fr-FR" sz="1400" dirty="0" err="1"/>
              <a:t>with</a:t>
            </a:r>
            <a:r>
              <a:rPr lang="fr-FR" sz="1400" dirty="0"/>
              <a:t> </a:t>
            </a:r>
            <a:r>
              <a:rPr lang="fr-FR" sz="1400" dirty="0" err="1"/>
              <a:t>conventional</a:t>
            </a:r>
            <a:r>
              <a:rPr lang="fr-FR" sz="1400" dirty="0"/>
              <a:t> </a:t>
            </a:r>
            <a:r>
              <a:rPr lang="fr-FR" sz="1400" dirty="0" err="1"/>
              <a:t>methods</a:t>
            </a:r>
            <a:r>
              <a:rPr lang="fr-FR" sz="1400" dirty="0"/>
              <a:t> </a:t>
            </a:r>
            <a:r>
              <a:rPr lang="fr-FR" sz="1400" dirty="0" err="1"/>
              <a:t>used</a:t>
            </a:r>
            <a:r>
              <a:rPr lang="fr-FR" sz="1400" dirty="0"/>
              <a:t> in </a:t>
            </a:r>
            <a:r>
              <a:rPr lang="fr-FR" sz="1400" dirty="0" err="1"/>
              <a:t>our</a:t>
            </a:r>
            <a:r>
              <a:rPr lang="fr-FR" sz="1400" dirty="0"/>
              <a:t> </a:t>
            </a:r>
            <a:r>
              <a:rPr lang="fr-FR" sz="1400" dirty="0" err="1"/>
              <a:t>laboratory</a:t>
            </a:r>
            <a:endParaRPr lang="fr-FR" sz="1400" dirty="0"/>
          </a:p>
        </p:txBody>
      </p:sp>
      <p:graphicFrame>
        <p:nvGraphicFramePr>
          <p:cNvPr id="7" name="Tableau 6">
            <a:extLst>
              <a:ext uri="{FF2B5EF4-FFF2-40B4-BE49-F238E27FC236}">
                <a16:creationId xmlns:a16="http://schemas.microsoft.com/office/drawing/2014/main" id="{00CBCD49-2F26-A749-9088-48C5ACD396E5}"/>
              </a:ext>
            </a:extLst>
          </p:cNvPr>
          <p:cNvGraphicFramePr>
            <a:graphicFrameLocks noGrp="1"/>
          </p:cNvGraphicFramePr>
          <p:nvPr>
            <p:extLst>
              <p:ext uri="{D42A27DB-BD31-4B8C-83A1-F6EECF244321}">
                <p14:modId xmlns:p14="http://schemas.microsoft.com/office/powerpoint/2010/main" val="1269146483"/>
              </p:ext>
            </p:extLst>
          </p:nvPr>
        </p:nvGraphicFramePr>
        <p:xfrm>
          <a:off x="1105786" y="2358010"/>
          <a:ext cx="7667994" cy="2143425"/>
        </p:xfrm>
        <a:graphic>
          <a:graphicData uri="http://schemas.openxmlformats.org/drawingml/2006/table">
            <a:tbl>
              <a:tblPr firstRow="1" firstCol="1" bandRow="1">
                <a:tableStyleId>{5C22544A-7EE6-4342-B048-85BDC9FD1C3A}</a:tableStyleId>
              </a:tblPr>
              <a:tblGrid>
                <a:gridCol w="2285969">
                  <a:extLst>
                    <a:ext uri="{9D8B030D-6E8A-4147-A177-3AD203B41FA5}">
                      <a16:colId xmlns:a16="http://schemas.microsoft.com/office/drawing/2014/main" val="88705332"/>
                    </a:ext>
                  </a:extLst>
                </a:gridCol>
                <a:gridCol w="5382025">
                  <a:extLst>
                    <a:ext uri="{9D8B030D-6E8A-4147-A177-3AD203B41FA5}">
                      <a16:colId xmlns:a16="http://schemas.microsoft.com/office/drawing/2014/main" val="3884308396"/>
                    </a:ext>
                  </a:extLst>
                </a:gridCol>
              </a:tblGrid>
              <a:tr h="171990">
                <a:tc>
                  <a:txBody>
                    <a:bodyPr/>
                    <a:lstStyle/>
                    <a:p>
                      <a:pPr algn="ctr">
                        <a:spcAft>
                          <a:spcPts val="0"/>
                        </a:spcAft>
                      </a:pPr>
                      <a:r>
                        <a:rPr lang="en-GB" sz="1200">
                          <a:effectLst/>
                        </a:rPr>
                        <a:t>Target</a:t>
                      </a:r>
                      <a:endParaRPr lang="fr-B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spcAft>
                          <a:spcPts val="0"/>
                        </a:spcAft>
                      </a:pPr>
                      <a:r>
                        <a:rPr lang="en-GB" sz="1200" dirty="0">
                          <a:effectLst/>
                        </a:rPr>
                        <a:t>Routine techniques</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28852876"/>
                  </a:ext>
                </a:extLst>
              </a:tr>
              <a:tr h="343981">
                <a:tc>
                  <a:txBody>
                    <a:bodyPr/>
                    <a:lstStyle/>
                    <a:p>
                      <a:pPr algn="ctr">
                        <a:spcAft>
                          <a:spcPts val="0"/>
                        </a:spcAft>
                      </a:pPr>
                      <a:r>
                        <a:rPr lang="en-GB" sz="1200">
                          <a:effectLst/>
                        </a:rPr>
                        <a:t>Streptococcus pneumoniae</a:t>
                      </a:r>
                      <a:endParaRPr lang="fr-B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spcAft>
                          <a:spcPts val="0"/>
                        </a:spcAft>
                      </a:pPr>
                      <a:r>
                        <a:rPr lang="en-GB" sz="1200" dirty="0">
                          <a:effectLst/>
                        </a:rPr>
                        <a:t>Culture (Chocolate agar) and biochemical identification (</a:t>
                      </a:r>
                      <a:r>
                        <a:rPr lang="en-GB" sz="1200" dirty="0" err="1">
                          <a:effectLst/>
                        </a:rPr>
                        <a:t>optochine</a:t>
                      </a:r>
                      <a:r>
                        <a:rPr lang="en-GB" sz="1200" dirty="0">
                          <a:effectLst/>
                        </a:rPr>
                        <a:t> susceptibility and bile solubility test)</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45027463"/>
                  </a:ext>
                </a:extLst>
              </a:tr>
              <a:tr h="229911">
                <a:tc>
                  <a:txBody>
                    <a:bodyPr/>
                    <a:lstStyle/>
                    <a:p>
                      <a:pPr algn="ctr">
                        <a:spcAft>
                          <a:spcPts val="0"/>
                        </a:spcAft>
                      </a:pPr>
                      <a:r>
                        <a:rPr lang="en-GB" sz="1200">
                          <a:effectLst/>
                        </a:rPr>
                        <a:t>Listeria monocytogenes</a:t>
                      </a:r>
                      <a:endParaRPr lang="fr-B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spcAft>
                          <a:spcPts val="0"/>
                        </a:spcAft>
                      </a:pPr>
                      <a:r>
                        <a:rPr lang="en-GB" sz="1200" dirty="0">
                          <a:effectLst/>
                        </a:rPr>
                        <a:t>Culture (Chocolate agar) and mass spectrometry</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70044067"/>
                  </a:ext>
                </a:extLst>
              </a:tr>
              <a:tr h="171990">
                <a:tc>
                  <a:txBody>
                    <a:bodyPr/>
                    <a:lstStyle/>
                    <a:p>
                      <a:pPr algn="ctr">
                        <a:spcAft>
                          <a:spcPts val="0"/>
                        </a:spcAft>
                      </a:pPr>
                      <a:r>
                        <a:rPr lang="en-GB" sz="1200">
                          <a:effectLst/>
                        </a:rPr>
                        <a:t>Neisseria meningitidis</a:t>
                      </a:r>
                      <a:endParaRPr lang="fr-B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spcAft>
                          <a:spcPts val="0"/>
                        </a:spcAft>
                      </a:pPr>
                      <a:r>
                        <a:rPr lang="en-GB" sz="1200">
                          <a:effectLst/>
                        </a:rPr>
                        <a:t>Culture (Chocolate agar) and mass spectrometry</a:t>
                      </a:r>
                      <a:endParaRPr lang="fr-B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595274898"/>
                  </a:ext>
                </a:extLst>
              </a:tr>
              <a:tr h="171990">
                <a:tc>
                  <a:txBody>
                    <a:bodyPr/>
                    <a:lstStyle/>
                    <a:p>
                      <a:pPr algn="ctr">
                        <a:spcAft>
                          <a:spcPts val="0"/>
                        </a:spcAft>
                      </a:pPr>
                      <a:r>
                        <a:rPr lang="en-GB" sz="1200">
                          <a:effectLst/>
                        </a:rPr>
                        <a:t>Herpes simplex virus 1</a:t>
                      </a:r>
                      <a:endParaRPr lang="fr-B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spcAft>
                          <a:spcPts val="0"/>
                        </a:spcAft>
                      </a:pPr>
                      <a:r>
                        <a:rPr lang="en-GB" sz="1200">
                          <a:effectLst/>
                        </a:rPr>
                        <a:t>PCR (Qiagen)</a:t>
                      </a:r>
                      <a:endParaRPr lang="fr-B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110668675"/>
                  </a:ext>
                </a:extLst>
              </a:tr>
              <a:tr h="171990">
                <a:tc>
                  <a:txBody>
                    <a:bodyPr/>
                    <a:lstStyle/>
                    <a:p>
                      <a:pPr algn="ctr">
                        <a:spcAft>
                          <a:spcPts val="0"/>
                        </a:spcAft>
                      </a:pPr>
                      <a:r>
                        <a:rPr lang="en-GB" sz="1200" dirty="0">
                          <a:effectLst/>
                        </a:rPr>
                        <a:t>Herpes simplex virus 2</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spcAft>
                          <a:spcPts val="0"/>
                        </a:spcAft>
                      </a:pPr>
                      <a:r>
                        <a:rPr lang="en-GB" sz="1200">
                          <a:effectLst/>
                        </a:rPr>
                        <a:t>PCR (Qiagen)</a:t>
                      </a:r>
                      <a:endParaRPr lang="fr-B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619108578"/>
                  </a:ext>
                </a:extLst>
              </a:tr>
              <a:tr h="296291">
                <a:tc>
                  <a:txBody>
                    <a:bodyPr/>
                    <a:lstStyle/>
                    <a:p>
                      <a:pPr algn="ctr">
                        <a:spcAft>
                          <a:spcPts val="0"/>
                        </a:spcAft>
                      </a:pPr>
                      <a:r>
                        <a:rPr lang="en-GB" sz="1200">
                          <a:effectLst/>
                        </a:rPr>
                        <a:t>Varicella zoster virus</a:t>
                      </a:r>
                      <a:endParaRPr lang="fr-B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spcAft>
                          <a:spcPts val="0"/>
                        </a:spcAft>
                      </a:pPr>
                      <a:r>
                        <a:rPr lang="en-GB" sz="1200">
                          <a:effectLst/>
                        </a:rPr>
                        <a:t>PCR (Qiagen)</a:t>
                      </a:r>
                      <a:endParaRPr lang="fr-B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084450062"/>
                  </a:ext>
                </a:extLst>
              </a:tr>
              <a:tr h="171990">
                <a:tc>
                  <a:txBody>
                    <a:bodyPr/>
                    <a:lstStyle/>
                    <a:p>
                      <a:pPr algn="ctr">
                        <a:spcAft>
                          <a:spcPts val="0"/>
                        </a:spcAft>
                      </a:pPr>
                      <a:r>
                        <a:rPr lang="en-GB" sz="1200">
                          <a:effectLst/>
                        </a:rPr>
                        <a:t>Enterovirus</a:t>
                      </a:r>
                      <a:endParaRPr lang="fr-BE" sz="12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spcAft>
                          <a:spcPts val="0"/>
                        </a:spcAft>
                      </a:pPr>
                      <a:r>
                        <a:rPr lang="en-GB" sz="1200" dirty="0">
                          <a:effectLst/>
                        </a:rPr>
                        <a:t>PCR (Cepheid)</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306602736"/>
                  </a:ext>
                </a:extLst>
              </a:tr>
              <a:tr h="337063">
                <a:tc>
                  <a:txBody>
                    <a:bodyPr/>
                    <a:lstStyle/>
                    <a:p>
                      <a:pPr algn="ctr">
                        <a:spcAft>
                          <a:spcPts val="0"/>
                        </a:spcAft>
                      </a:pPr>
                      <a:r>
                        <a:rPr lang="en-GB" sz="1200" dirty="0">
                          <a:effectLst/>
                        </a:rPr>
                        <a:t>Cryptococcus neoformans/</a:t>
                      </a:r>
                      <a:r>
                        <a:rPr lang="en-GB" sz="1200" dirty="0" err="1">
                          <a:effectLst/>
                        </a:rPr>
                        <a:t>gattii</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spcAft>
                          <a:spcPts val="0"/>
                        </a:spcAft>
                      </a:pPr>
                      <a:r>
                        <a:rPr lang="en-GB" sz="1200" dirty="0">
                          <a:effectLst/>
                        </a:rPr>
                        <a:t>Culture (BHI/</a:t>
                      </a:r>
                      <a:r>
                        <a:rPr lang="en-GB" sz="1200" dirty="0" err="1">
                          <a:effectLst/>
                        </a:rPr>
                        <a:t>Sabouraud</a:t>
                      </a:r>
                      <a:r>
                        <a:rPr lang="en-GB" sz="1200" dirty="0">
                          <a:effectLst/>
                        </a:rPr>
                        <a:t>) and mass spectrometry</a:t>
                      </a:r>
                      <a:endParaRPr lang="fr-B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602650537"/>
                  </a:ext>
                </a:extLst>
              </a:tr>
            </a:tbl>
          </a:graphicData>
        </a:graphic>
      </p:graphicFrame>
    </p:spTree>
    <p:extLst>
      <p:ext uri="{BB962C8B-B14F-4D97-AF65-F5344CB8AC3E}">
        <p14:creationId xmlns:p14="http://schemas.microsoft.com/office/powerpoint/2010/main" val="3153858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E40EA2-5956-B54E-B6D9-7320A2281D76}"/>
              </a:ext>
            </a:extLst>
          </p:cNvPr>
          <p:cNvSpPr/>
          <p:nvPr/>
        </p:nvSpPr>
        <p:spPr>
          <a:xfrm>
            <a:off x="3874157" y="1483317"/>
            <a:ext cx="778996" cy="338554"/>
          </a:xfrm>
          <a:prstGeom prst="rect">
            <a:avLst/>
          </a:prstGeom>
        </p:spPr>
        <p:txBody>
          <a:bodyPr wrap="none">
            <a:spAutoFit/>
          </a:bodyPr>
          <a:lstStyle/>
          <a:p>
            <a:pPr algn="ctr"/>
            <a:r>
              <a:rPr lang="en-US" sz="1600" dirty="0"/>
              <a:t>Results</a:t>
            </a:r>
          </a:p>
        </p:txBody>
      </p:sp>
      <p:sp>
        <p:nvSpPr>
          <p:cNvPr id="3" name="Rectangle 2">
            <a:extLst>
              <a:ext uri="{FF2B5EF4-FFF2-40B4-BE49-F238E27FC236}">
                <a16:creationId xmlns:a16="http://schemas.microsoft.com/office/drawing/2014/main" id="{F1B0F8C0-A0EC-0045-8CB9-FA3B60CB2999}"/>
              </a:ext>
            </a:extLst>
          </p:cNvPr>
          <p:cNvSpPr/>
          <p:nvPr/>
        </p:nvSpPr>
        <p:spPr>
          <a:xfrm>
            <a:off x="176846" y="1936052"/>
            <a:ext cx="5841182" cy="338554"/>
          </a:xfrm>
          <a:prstGeom prst="rect">
            <a:avLst/>
          </a:prstGeom>
        </p:spPr>
        <p:txBody>
          <a:bodyPr wrap="square">
            <a:spAutoFit/>
          </a:bodyPr>
          <a:lstStyle/>
          <a:p>
            <a:r>
              <a:rPr lang="fr-FR" sz="1600" dirty="0" err="1"/>
              <a:t>Correlation</a:t>
            </a:r>
            <a:r>
              <a:rPr lang="fr-FR" sz="1600" dirty="0"/>
              <a:t> </a:t>
            </a:r>
            <a:r>
              <a:rPr lang="fr-FR" sz="1600" dirty="0" err="1"/>
              <a:t>with</a:t>
            </a:r>
            <a:r>
              <a:rPr lang="fr-FR" sz="1600" dirty="0"/>
              <a:t> </a:t>
            </a:r>
            <a:r>
              <a:rPr lang="fr-FR" sz="1600" dirty="0" err="1"/>
              <a:t>conventional</a:t>
            </a:r>
            <a:r>
              <a:rPr lang="fr-FR" sz="1600" dirty="0"/>
              <a:t> </a:t>
            </a:r>
            <a:r>
              <a:rPr lang="fr-FR" sz="1600" dirty="0" err="1"/>
              <a:t>methods</a:t>
            </a:r>
            <a:r>
              <a:rPr lang="fr-FR" sz="1600" dirty="0"/>
              <a:t> </a:t>
            </a:r>
            <a:r>
              <a:rPr lang="fr-FR" sz="1600" dirty="0" err="1"/>
              <a:t>used</a:t>
            </a:r>
            <a:r>
              <a:rPr lang="fr-FR" sz="1600" dirty="0"/>
              <a:t> in </a:t>
            </a:r>
            <a:r>
              <a:rPr lang="fr-FR" sz="1600" dirty="0" err="1"/>
              <a:t>our</a:t>
            </a:r>
            <a:r>
              <a:rPr lang="fr-FR" sz="1600" dirty="0"/>
              <a:t> </a:t>
            </a:r>
            <a:r>
              <a:rPr lang="fr-FR" sz="1600" dirty="0" err="1"/>
              <a:t>laboratory</a:t>
            </a:r>
            <a:endParaRPr lang="fr-FR" sz="1600" dirty="0"/>
          </a:p>
        </p:txBody>
      </p:sp>
      <p:sp>
        <p:nvSpPr>
          <p:cNvPr id="2" name="Rectangle 1">
            <a:extLst>
              <a:ext uri="{FF2B5EF4-FFF2-40B4-BE49-F238E27FC236}">
                <a16:creationId xmlns:a16="http://schemas.microsoft.com/office/drawing/2014/main" id="{1691EE8D-D9A9-074D-BF0E-693024246984}"/>
              </a:ext>
            </a:extLst>
          </p:cNvPr>
          <p:cNvSpPr/>
          <p:nvPr/>
        </p:nvSpPr>
        <p:spPr>
          <a:xfrm>
            <a:off x="2190306" y="2589477"/>
            <a:ext cx="4572000" cy="1569660"/>
          </a:xfrm>
          <a:prstGeom prst="rect">
            <a:avLst/>
          </a:prstGeom>
        </p:spPr>
        <p:txBody>
          <a:bodyPr>
            <a:spAutoFit/>
          </a:bodyPr>
          <a:lstStyle/>
          <a:p>
            <a:pPr marL="285750" indent="-285750">
              <a:buFont typeface="ZapfDingbatsITC" pitchFamily="2" charset="0"/>
              <a:buChar char="✺"/>
            </a:pPr>
            <a:r>
              <a:rPr lang="fr-FR" sz="1600" dirty="0" err="1"/>
              <a:t>Correlation</a:t>
            </a:r>
            <a:r>
              <a:rPr lang="fr-FR" sz="1600" dirty="0"/>
              <a:t> </a:t>
            </a:r>
            <a:r>
              <a:rPr lang="fr-FR" sz="1600" dirty="0" err="1"/>
              <a:t>between</a:t>
            </a:r>
            <a:r>
              <a:rPr lang="fr-FR" sz="1600" dirty="0"/>
              <a:t> the </a:t>
            </a:r>
            <a:r>
              <a:rPr lang="fr-FR" sz="1600" dirty="0" err="1"/>
              <a:t>Filmarray</a:t>
            </a:r>
            <a:r>
              <a:rPr lang="fr-FR" sz="1600" dirty="0"/>
              <a:t> and routine techniques for </a:t>
            </a:r>
            <a:r>
              <a:rPr lang="fr-FR" sz="1600" i="1" dirty="0" err="1"/>
              <a:t>S.pneumoniae</a:t>
            </a:r>
            <a:r>
              <a:rPr lang="fr-FR" sz="1600" i="1" dirty="0"/>
              <a:t>, Listeria </a:t>
            </a:r>
            <a:r>
              <a:rPr lang="fr-FR" sz="1600" i="1" dirty="0" err="1"/>
              <a:t>monocytogenes</a:t>
            </a:r>
            <a:r>
              <a:rPr lang="fr-FR" sz="1600" i="1" dirty="0"/>
              <a:t>, </a:t>
            </a:r>
            <a:r>
              <a:rPr lang="fr-FR" sz="1600" i="1" dirty="0" err="1"/>
              <a:t>Neisseria</a:t>
            </a:r>
            <a:r>
              <a:rPr lang="fr-FR" sz="1600" i="1" dirty="0"/>
              <a:t> </a:t>
            </a:r>
            <a:r>
              <a:rPr lang="fr-FR" sz="1600" i="1" dirty="0" err="1"/>
              <a:t>meningitidis</a:t>
            </a:r>
            <a:r>
              <a:rPr lang="fr-FR" sz="1600" dirty="0"/>
              <a:t>, </a:t>
            </a:r>
            <a:r>
              <a:rPr lang="fr-FR" sz="1600" dirty="0" err="1"/>
              <a:t>cryptococcus</a:t>
            </a:r>
            <a:r>
              <a:rPr lang="fr-FR" sz="1600" dirty="0"/>
              <a:t> </a:t>
            </a:r>
            <a:r>
              <a:rPr lang="fr-FR" sz="1600" dirty="0" err="1"/>
              <a:t>neoformans</a:t>
            </a:r>
            <a:r>
              <a:rPr lang="fr-FR" sz="1600" dirty="0"/>
              <a:t>/</a:t>
            </a:r>
            <a:r>
              <a:rPr lang="fr-FR" sz="1600" dirty="0" err="1"/>
              <a:t>gatii</a:t>
            </a:r>
            <a:r>
              <a:rPr lang="fr-FR" sz="1600" dirty="0"/>
              <a:t>, herpes simplex virus 2, </a:t>
            </a:r>
            <a:r>
              <a:rPr lang="fr-FR" sz="1600" dirty="0" err="1"/>
              <a:t>varicella-zoster</a:t>
            </a:r>
            <a:r>
              <a:rPr lang="fr-FR" sz="1600" dirty="0"/>
              <a:t> virus and </a:t>
            </a:r>
            <a:r>
              <a:rPr lang="fr-FR" sz="1600" dirty="0" err="1"/>
              <a:t>enterovirus</a:t>
            </a:r>
            <a:r>
              <a:rPr lang="fr-FR" sz="1600" dirty="0"/>
              <a:t>. </a:t>
            </a:r>
          </a:p>
          <a:p>
            <a:pPr marL="285750" indent="-285750">
              <a:buFont typeface="ZapfDingbatsITC" pitchFamily="2" charset="0"/>
              <a:buChar char="✺"/>
            </a:pPr>
            <a:r>
              <a:rPr lang="fr-FR" sz="1600" dirty="0" err="1"/>
              <a:t>Lack</a:t>
            </a:r>
            <a:r>
              <a:rPr lang="fr-FR" sz="1600" dirty="0"/>
              <a:t> of </a:t>
            </a:r>
            <a:r>
              <a:rPr lang="fr-FR" sz="1600" dirty="0" err="1"/>
              <a:t>correlation</a:t>
            </a:r>
            <a:r>
              <a:rPr lang="fr-FR" sz="1600" dirty="0"/>
              <a:t> for herpes simplex virus1.</a:t>
            </a:r>
          </a:p>
        </p:txBody>
      </p:sp>
    </p:spTree>
    <p:extLst>
      <p:ext uri="{BB962C8B-B14F-4D97-AF65-F5344CB8AC3E}">
        <p14:creationId xmlns:p14="http://schemas.microsoft.com/office/powerpoint/2010/main" val="3204936741"/>
      </p:ext>
    </p:extLst>
  </p:cSld>
  <p:clrMapOvr>
    <a:masterClrMapping/>
  </p:clrMapOvr>
</p:sld>
</file>

<file path=ppt/theme/theme1.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RICAI2018_MODELE_PRESENTATION">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2876</TotalTime>
  <Words>1841</Words>
  <Application>Microsoft Macintosh PowerPoint</Application>
  <PresentationFormat>Affichage à l'écran (16:9)</PresentationFormat>
  <Paragraphs>270</Paragraphs>
  <Slides>16</Slides>
  <Notes>16</Notes>
  <HiddenSlides>0</HiddenSlides>
  <MMClips>0</MMClips>
  <ScaleCrop>false</ScaleCrop>
  <HeadingPairs>
    <vt:vector size="6" baseType="variant">
      <vt:variant>
        <vt:lpstr>Polices utilisées</vt:lpstr>
      </vt:variant>
      <vt:variant>
        <vt:i4>6</vt:i4>
      </vt:variant>
      <vt:variant>
        <vt:lpstr>Thème</vt:lpstr>
      </vt:variant>
      <vt:variant>
        <vt:i4>5</vt:i4>
      </vt:variant>
      <vt:variant>
        <vt:lpstr>Titres des diapositives</vt:lpstr>
      </vt:variant>
      <vt:variant>
        <vt:i4>16</vt:i4>
      </vt:variant>
    </vt:vector>
  </HeadingPairs>
  <TitlesOfParts>
    <vt:vector size="27" baseType="lpstr">
      <vt:lpstr>Arial</vt:lpstr>
      <vt:lpstr>Calibri</vt:lpstr>
      <vt:lpstr>Gill Sans MT</vt:lpstr>
      <vt:lpstr>Helvetica</vt:lpstr>
      <vt:lpstr>Zapf Dingbats</vt:lpstr>
      <vt:lpstr>ZapfDingbatsITC</vt:lpstr>
      <vt:lpstr>Conception personnalisée</vt:lpstr>
      <vt:lpstr>1_Conception personnalisée</vt:lpstr>
      <vt:lpstr>RICAI2018_MODELE_PRESENTATION</vt:lpstr>
      <vt:lpstr>2_Conception personnalisée</vt:lpstr>
      <vt:lpstr>3_Conception personnalisée</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europa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Elsa BOUDON</dc:creator>
  <cp:lastModifiedBy>imane saad al bichr</cp:lastModifiedBy>
  <cp:revision>71</cp:revision>
  <dcterms:created xsi:type="dcterms:W3CDTF">2016-05-18T09:05:59Z</dcterms:created>
  <dcterms:modified xsi:type="dcterms:W3CDTF">2018-12-13T18:34:34Z</dcterms:modified>
</cp:coreProperties>
</file>