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sldIdLst>
    <p:sldId id="256" r:id="rId2"/>
  </p:sldIdLst>
  <p:sldSz cx="30240288" cy="40319325"/>
  <p:notesSz cx="6797675" cy="9982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386B"/>
    <a:srgbClr val="22366D"/>
    <a:srgbClr val="F12129"/>
    <a:srgbClr val="039949"/>
    <a:srgbClr val="415058"/>
    <a:srgbClr val="313F46"/>
    <a:srgbClr val="005897"/>
    <a:srgbClr val="5B9BD5"/>
    <a:srgbClr val="004A87"/>
    <a:srgbClr val="0055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99" autoAdjust="0"/>
    <p:restoredTop sz="94660"/>
  </p:normalViewPr>
  <p:slideViewPr>
    <p:cSldViewPr snapToGrid="0">
      <p:cViewPr>
        <p:scale>
          <a:sx n="33" d="100"/>
          <a:sy n="33" d="100"/>
        </p:scale>
        <p:origin x="1986"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https://d.docs.live.net/3a9dfefa1f3f644a/Documenten/Hematologie/UCL/Masterproef%20hemostase/Studie/Kopie%20van%20Souris.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nl-BE" sz="2000"/>
              <a:t>TAA intake</a:t>
            </a:r>
          </a:p>
        </c:rich>
      </c:tx>
      <c:layout>
        <c:manualLayout>
          <c:xMode val="edge"/>
          <c:yMode val="edge"/>
          <c:x val="0.47100464915540696"/>
          <c:y val="3.4802006482909749E-3"/>
        </c:manualLayout>
      </c:layout>
      <c:overlay val="0"/>
      <c:spPr>
        <a:noFill/>
        <a:ln w="25400">
          <a:noFill/>
        </a:ln>
      </c:spPr>
    </c:title>
    <c:autoTitleDeleted val="0"/>
    <c:plotArea>
      <c:layout>
        <c:manualLayout>
          <c:layoutTarget val="inner"/>
          <c:xMode val="edge"/>
          <c:yMode val="edge"/>
          <c:x val="0.11229780749997971"/>
          <c:y val="6.0269166067209202E-2"/>
          <c:w val="0.75365967226456976"/>
          <c:h val="0.78224263190633714"/>
        </c:manualLayout>
      </c:layout>
      <c:lineChart>
        <c:grouping val="standard"/>
        <c:varyColors val="0"/>
        <c:ser>
          <c:idx val="0"/>
          <c:order val="0"/>
          <c:tx>
            <c:v>HEMO-TAA</c:v>
          </c:tx>
          <c:cat>
            <c:strRef>
              <c:f>'[Kopie van Souris.xls]Consommation eau-Poids souris'!$D$46:$L$46</c:f>
              <c:strCache>
                <c:ptCount val="9"/>
                <c:pt idx="0">
                  <c:v>week 1</c:v>
                </c:pt>
                <c:pt idx="1">
                  <c:v>week 2</c:v>
                </c:pt>
                <c:pt idx="2">
                  <c:v>week 3</c:v>
                </c:pt>
                <c:pt idx="3">
                  <c:v>week 4</c:v>
                </c:pt>
                <c:pt idx="4">
                  <c:v>week 5</c:v>
                </c:pt>
                <c:pt idx="5">
                  <c:v>week 6</c:v>
                </c:pt>
                <c:pt idx="6">
                  <c:v>week 7</c:v>
                </c:pt>
                <c:pt idx="7">
                  <c:v>week 8</c:v>
                </c:pt>
                <c:pt idx="8">
                  <c:v>week 9</c:v>
                </c:pt>
              </c:strCache>
            </c:strRef>
          </c:cat>
          <c:val>
            <c:numRef>
              <c:f>'[Kopie van Souris.xls]Consommation eau-Poids souris'!$D$49:$L$49</c:f>
              <c:numCache>
                <c:formatCode>0.00</c:formatCode>
                <c:ptCount val="9"/>
                <c:pt idx="0">
                  <c:v>42.051282051282044</c:v>
                </c:pt>
                <c:pt idx="1">
                  <c:v>42.364532019704434</c:v>
                </c:pt>
                <c:pt idx="2">
                  <c:v>40.975609756097562</c:v>
                </c:pt>
                <c:pt idx="3">
                  <c:v>47.272727272727273</c:v>
                </c:pt>
                <c:pt idx="4">
                  <c:v>44.339622641509436</c:v>
                </c:pt>
                <c:pt idx="5">
                  <c:v>40.358744394618832</c:v>
                </c:pt>
                <c:pt idx="6">
                  <c:v>30.263157894736839</c:v>
                </c:pt>
                <c:pt idx="7">
                  <c:v>31.545064377682404</c:v>
                </c:pt>
                <c:pt idx="8">
                  <c:v>32.378854625550666</c:v>
                </c:pt>
              </c:numCache>
            </c:numRef>
          </c:val>
          <c:smooth val="0"/>
          <c:extLst>
            <c:ext xmlns:c16="http://schemas.microsoft.com/office/drawing/2014/chart" uri="{C3380CC4-5D6E-409C-BE32-E72D297353CC}">
              <c16:uniqueId val="{00000000-E7A0-45F1-99DF-F15AA55DAD93}"/>
            </c:ext>
          </c:extLst>
        </c:ser>
        <c:ser>
          <c:idx val="1"/>
          <c:order val="1"/>
          <c:tx>
            <c:v>CTL-TAA</c:v>
          </c:tx>
          <c:cat>
            <c:strRef>
              <c:f>'[Kopie van Souris.xls]Consommation eau-Poids souris'!$D$46:$L$46</c:f>
              <c:strCache>
                <c:ptCount val="9"/>
                <c:pt idx="0">
                  <c:v>week 1</c:v>
                </c:pt>
                <c:pt idx="1">
                  <c:v>week 2</c:v>
                </c:pt>
                <c:pt idx="2">
                  <c:v>week 3</c:v>
                </c:pt>
                <c:pt idx="3">
                  <c:v>week 4</c:v>
                </c:pt>
                <c:pt idx="4">
                  <c:v>week 5</c:v>
                </c:pt>
                <c:pt idx="5">
                  <c:v>week 6</c:v>
                </c:pt>
                <c:pt idx="6">
                  <c:v>week 7</c:v>
                </c:pt>
                <c:pt idx="7">
                  <c:v>week 8</c:v>
                </c:pt>
                <c:pt idx="8">
                  <c:v>week 9</c:v>
                </c:pt>
              </c:strCache>
            </c:strRef>
          </c:cat>
          <c:val>
            <c:numRef>
              <c:f>'[Kopie van Souris.xls]Consommation eau-Poids souris'!$D$50:$L$50</c:f>
              <c:numCache>
                <c:formatCode>0.00</c:formatCode>
                <c:ptCount val="9"/>
                <c:pt idx="0">
                  <c:v>22.695035460992909</c:v>
                </c:pt>
                <c:pt idx="1">
                  <c:v>23.611111111111111</c:v>
                </c:pt>
                <c:pt idx="2">
                  <c:v>24.561403508771928</c:v>
                </c:pt>
                <c:pt idx="3">
                  <c:v>25</c:v>
                </c:pt>
                <c:pt idx="4">
                  <c:v>23.129251700680271</c:v>
                </c:pt>
                <c:pt idx="5">
                  <c:v>26.578073089700993</c:v>
                </c:pt>
                <c:pt idx="6">
                  <c:v>25.91362126245847</c:v>
                </c:pt>
                <c:pt idx="7">
                  <c:v>20.983606557377048</c:v>
                </c:pt>
                <c:pt idx="8">
                  <c:v>23.648648648648649</c:v>
                </c:pt>
              </c:numCache>
            </c:numRef>
          </c:val>
          <c:smooth val="0"/>
          <c:extLst>
            <c:ext xmlns:c16="http://schemas.microsoft.com/office/drawing/2014/chart" uri="{C3380CC4-5D6E-409C-BE32-E72D297353CC}">
              <c16:uniqueId val="{00000001-E7A0-45F1-99DF-F15AA55DAD93}"/>
            </c:ext>
          </c:extLst>
        </c:ser>
        <c:dLbls>
          <c:showLegendKey val="0"/>
          <c:showVal val="0"/>
          <c:showCatName val="0"/>
          <c:showSerName val="0"/>
          <c:showPercent val="0"/>
          <c:showBubbleSize val="0"/>
        </c:dLbls>
        <c:marker val="1"/>
        <c:smooth val="0"/>
        <c:axId val="5539016"/>
        <c:axId val="158225312"/>
      </c:lineChart>
      <c:catAx>
        <c:axId val="5539016"/>
        <c:scaling>
          <c:orientation val="minMax"/>
        </c:scaling>
        <c:delete val="0"/>
        <c:axPos val="b"/>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5400000" vert="horz" anchor="ctr" anchorCtr="0"/>
          <a:lstStyle/>
          <a:p>
            <a:pPr>
              <a:defRPr sz="2000" b="0" i="0" u="none" strike="noStrike" baseline="0">
                <a:ln>
                  <a:noFill/>
                </a:ln>
                <a:solidFill>
                  <a:srgbClr val="333333"/>
                </a:solidFill>
                <a:latin typeface="Calibri"/>
                <a:ea typeface="Calibri"/>
                <a:cs typeface="Calibri"/>
              </a:defRPr>
            </a:pPr>
            <a:endParaRPr lang="nl-BE"/>
          </a:p>
        </c:txPr>
        <c:crossAx val="158225312"/>
        <c:crosses val="autoZero"/>
        <c:auto val="0"/>
        <c:lblAlgn val="ctr"/>
        <c:lblOffset val="100"/>
        <c:noMultiLvlLbl val="0"/>
      </c:catAx>
      <c:valAx>
        <c:axId val="158225312"/>
        <c:scaling>
          <c:orientation val="minMax"/>
          <c:min val="1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nl-BE" sz="2000"/>
                  <a:t>mg TAA/day/kg</a:t>
                </a:r>
              </a:p>
            </c:rich>
          </c:tx>
          <c:layout>
            <c:manualLayout>
              <c:xMode val="edge"/>
              <c:yMode val="edge"/>
              <c:x val="4.8325198678033955E-3"/>
              <c:y val="0.32840118682677721"/>
            </c:manualLayout>
          </c:layout>
          <c:overlay val="0"/>
          <c:spPr>
            <a:noFill/>
            <a:ln w="25400">
              <a:noFill/>
            </a:ln>
          </c:spPr>
        </c:title>
        <c:numFmt formatCode="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b" anchorCtr="1"/>
          <a:lstStyle/>
          <a:p>
            <a:pPr>
              <a:defRPr sz="1800" b="0" i="0" u="none" strike="noStrike" kern="1200" baseline="0">
                <a:solidFill>
                  <a:schemeClr val="tx1">
                    <a:lumMod val="65000"/>
                    <a:lumOff val="35000"/>
                  </a:schemeClr>
                </a:solidFill>
                <a:latin typeface="+mn-lt"/>
                <a:ea typeface="+mn-ea"/>
                <a:cs typeface="+mn-cs"/>
              </a:defRPr>
            </a:pPr>
            <a:endParaRPr lang="nl-BE"/>
          </a:p>
        </c:txPr>
        <c:crossAx val="5539016"/>
        <c:crosses val="autoZero"/>
        <c:crossBetween val="between"/>
      </c:valAx>
      <c:spPr>
        <a:noFill/>
        <a:ln w="25400">
          <a:noFill/>
        </a:ln>
      </c:spPr>
    </c:plotArea>
    <c:legend>
      <c:legendPos val="r"/>
      <c:legendEntry>
        <c:idx val="0"/>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nl-BE"/>
          </a:p>
        </c:txPr>
      </c:legendEntry>
      <c:legendEntry>
        <c:idx val="1"/>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nl-BE"/>
          </a:p>
        </c:txPr>
      </c:legendEntry>
      <c:layout>
        <c:manualLayout>
          <c:xMode val="edge"/>
          <c:yMode val="edge"/>
          <c:x val="0.85875581051770766"/>
          <c:y val="0.34925254749386236"/>
          <c:w val="0.14006746456565167"/>
          <c:h val="0.21461423225000278"/>
        </c:manualLayout>
      </c:layout>
      <c:overlay val="0"/>
      <c:spPr>
        <a:noFill/>
        <a:ln w="25400">
          <a:noFill/>
        </a:ln>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l-BE"/>
        </a:p>
      </c:txPr>
    </c:legend>
    <c:plotVisOnly val="1"/>
    <c:dispBlanksAs val="zero"/>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nl-BE"/>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9715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F94CEFA-FAC9-4238-B132-65A89D948C45}"/>
              </a:ext>
            </a:extLst>
          </p:cNvPr>
          <p:cNvSpPr/>
          <p:nvPr userDrawn="1"/>
        </p:nvSpPr>
        <p:spPr>
          <a:xfrm>
            <a:off x="1" y="-1"/>
            <a:ext cx="30240288" cy="5764741"/>
          </a:xfrm>
          <a:prstGeom prst="rect">
            <a:avLst/>
          </a:prstGeom>
          <a:solidFill>
            <a:srgbClr val="22366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2240"/>
          </a:p>
        </p:txBody>
      </p:sp>
      <p:sp>
        <p:nvSpPr>
          <p:cNvPr id="9" name="Rectangle 8"/>
          <p:cNvSpPr/>
          <p:nvPr userDrawn="1"/>
        </p:nvSpPr>
        <p:spPr>
          <a:xfrm>
            <a:off x="2" y="1"/>
            <a:ext cx="6027548" cy="64725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93536" y="314402"/>
            <a:ext cx="4648503" cy="5109511"/>
          </a:xfrm>
          <a:prstGeom prst="rect">
            <a:avLst/>
          </a:prstGeom>
          <a:solidFill>
            <a:schemeClr val="bg1"/>
          </a:solidFill>
        </p:spPr>
      </p:pic>
    </p:spTree>
    <p:extLst>
      <p:ext uri="{BB962C8B-B14F-4D97-AF65-F5344CB8AC3E}">
        <p14:creationId xmlns:p14="http://schemas.microsoft.com/office/powerpoint/2010/main" val="887049980"/>
      </p:ext>
    </p:extLst>
  </p:cSld>
  <p:clrMap bg1="lt1" tx1="dk1" bg2="lt2" tx2="dk2" accent1="accent1" accent2="accent2" accent3="accent3" accent4="accent4" accent5="accent5" accent6="accent6" hlink="hlink" folHlink="folHlink"/>
  <p:sldLayoutIdLst>
    <p:sldLayoutId id="2147483674" r:id="rId1"/>
  </p:sldLayoutIdLst>
  <p:txStyles>
    <p:titleStyle>
      <a:lvl1pPr algn="l" defTabSz="3024012" rtl="0" eaLnBrk="1" latinLnBrk="0" hangingPunct="1">
        <a:lnSpc>
          <a:spcPct val="90000"/>
        </a:lnSpc>
        <a:spcBef>
          <a:spcPct val="0"/>
        </a:spcBef>
        <a:buNone/>
        <a:defRPr sz="14551" kern="1200">
          <a:solidFill>
            <a:schemeClr val="tx1"/>
          </a:solidFill>
          <a:latin typeface="+mj-lt"/>
          <a:ea typeface="+mj-ea"/>
          <a:cs typeface="+mj-cs"/>
        </a:defRPr>
      </a:lvl1pPr>
    </p:titleStyle>
    <p:bodyStyle>
      <a:lvl1pPr marL="756003" indent="-756003" algn="l" defTabSz="3024012" rtl="0" eaLnBrk="1" latinLnBrk="0" hangingPunct="1">
        <a:lnSpc>
          <a:spcPct val="90000"/>
        </a:lnSpc>
        <a:spcBef>
          <a:spcPts val="3307"/>
        </a:spcBef>
        <a:buFont typeface="Arial" panose="020B0604020202020204" pitchFamily="34" charset="0"/>
        <a:buChar char="•"/>
        <a:defRPr sz="9260" kern="1200">
          <a:solidFill>
            <a:schemeClr val="tx1"/>
          </a:solidFill>
          <a:latin typeface="+mn-lt"/>
          <a:ea typeface="+mn-ea"/>
          <a:cs typeface="+mn-cs"/>
        </a:defRPr>
      </a:lvl1pPr>
      <a:lvl2pPr marL="2268009" indent="-756003" algn="l" defTabSz="3024012" rtl="0" eaLnBrk="1" latinLnBrk="0" hangingPunct="1">
        <a:lnSpc>
          <a:spcPct val="90000"/>
        </a:lnSpc>
        <a:spcBef>
          <a:spcPts val="1654"/>
        </a:spcBef>
        <a:buFont typeface="Arial" panose="020B0604020202020204" pitchFamily="34" charset="0"/>
        <a:buChar char="•"/>
        <a:defRPr sz="7937" kern="1200">
          <a:solidFill>
            <a:schemeClr val="tx1"/>
          </a:solidFill>
          <a:latin typeface="+mn-lt"/>
          <a:ea typeface="+mn-ea"/>
          <a:cs typeface="+mn-cs"/>
        </a:defRPr>
      </a:lvl2pPr>
      <a:lvl3pPr marL="3780015" indent="-756003" algn="l" defTabSz="3024012" rtl="0" eaLnBrk="1" latinLnBrk="0" hangingPunct="1">
        <a:lnSpc>
          <a:spcPct val="90000"/>
        </a:lnSpc>
        <a:spcBef>
          <a:spcPts val="1654"/>
        </a:spcBef>
        <a:buFont typeface="Arial" panose="020B0604020202020204" pitchFamily="34" charset="0"/>
        <a:buChar char="•"/>
        <a:defRPr sz="6614" kern="1200">
          <a:solidFill>
            <a:schemeClr val="tx1"/>
          </a:solidFill>
          <a:latin typeface="+mn-lt"/>
          <a:ea typeface="+mn-ea"/>
          <a:cs typeface="+mn-cs"/>
        </a:defRPr>
      </a:lvl3pPr>
      <a:lvl4pPr marL="5292021"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4pPr>
      <a:lvl5pPr marL="6804028"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5pPr>
      <a:lvl6pPr marL="8316034"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6pPr>
      <a:lvl7pPr marL="9828040"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7pPr>
      <a:lvl8pPr marL="11340046"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8pPr>
      <a:lvl9pPr marL="12852052"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9pPr>
    </p:bodyStyle>
    <p:otherStyle>
      <a:defPPr>
        <a:defRPr lang="en-US"/>
      </a:defPPr>
      <a:lvl1pPr marL="0" algn="l" defTabSz="3024012" rtl="0" eaLnBrk="1" latinLnBrk="0" hangingPunct="1">
        <a:defRPr sz="5953" kern="1200">
          <a:solidFill>
            <a:schemeClr val="tx1"/>
          </a:solidFill>
          <a:latin typeface="+mn-lt"/>
          <a:ea typeface="+mn-ea"/>
          <a:cs typeface="+mn-cs"/>
        </a:defRPr>
      </a:lvl1pPr>
      <a:lvl2pPr marL="1512006" algn="l" defTabSz="3024012" rtl="0" eaLnBrk="1" latinLnBrk="0" hangingPunct="1">
        <a:defRPr sz="5953" kern="1200">
          <a:solidFill>
            <a:schemeClr val="tx1"/>
          </a:solidFill>
          <a:latin typeface="+mn-lt"/>
          <a:ea typeface="+mn-ea"/>
          <a:cs typeface="+mn-cs"/>
        </a:defRPr>
      </a:lvl2pPr>
      <a:lvl3pPr marL="3024012" algn="l" defTabSz="3024012" rtl="0" eaLnBrk="1" latinLnBrk="0" hangingPunct="1">
        <a:defRPr sz="5953" kern="1200">
          <a:solidFill>
            <a:schemeClr val="tx1"/>
          </a:solidFill>
          <a:latin typeface="+mn-lt"/>
          <a:ea typeface="+mn-ea"/>
          <a:cs typeface="+mn-cs"/>
        </a:defRPr>
      </a:lvl3pPr>
      <a:lvl4pPr marL="4536018" algn="l" defTabSz="3024012" rtl="0" eaLnBrk="1" latinLnBrk="0" hangingPunct="1">
        <a:defRPr sz="5953" kern="1200">
          <a:solidFill>
            <a:schemeClr val="tx1"/>
          </a:solidFill>
          <a:latin typeface="+mn-lt"/>
          <a:ea typeface="+mn-ea"/>
          <a:cs typeface="+mn-cs"/>
        </a:defRPr>
      </a:lvl4pPr>
      <a:lvl5pPr marL="6048024" algn="l" defTabSz="3024012" rtl="0" eaLnBrk="1" latinLnBrk="0" hangingPunct="1">
        <a:defRPr sz="5953" kern="1200">
          <a:solidFill>
            <a:schemeClr val="tx1"/>
          </a:solidFill>
          <a:latin typeface="+mn-lt"/>
          <a:ea typeface="+mn-ea"/>
          <a:cs typeface="+mn-cs"/>
        </a:defRPr>
      </a:lvl5pPr>
      <a:lvl6pPr marL="7560031" algn="l" defTabSz="3024012" rtl="0" eaLnBrk="1" latinLnBrk="0" hangingPunct="1">
        <a:defRPr sz="5953" kern="1200">
          <a:solidFill>
            <a:schemeClr val="tx1"/>
          </a:solidFill>
          <a:latin typeface="+mn-lt"/>
          <a:ea typeface="+mn-ea"/>
          <a:cs typeface="+mn-cs"/>
        </a:defRPr>
      </a:lvl6pPr>
      <a:lvl7pPr marL="9072037" algn="l" defTabSz="3024012" rtl="0" eaLnBrk="1" latinLnBrk="0" hangingPunct="1">
        <a:defRPr sz="5953" kern="1200">
          <a:solidFill>
            <a:schemeClr val="tx1"/>
          </a:solidFill>
          <a:latin typeface="+mn-lt"/>
          <a:ea typeface="+mn-ea"/>
          <a:cs typeface="+mn-cs"/>
        </a:defRPr>
      </a:lvl7pPr>
      <a:lvl8pPr marL="10584043" algn="l" defTabSz="3024012" rtl="0" eaLnBrk="1" latinLnBrk="0" hangingPunct="1">
        <a:defRPr sz="5953" kern="1200">
          <a:solidFill>
            <a:schemeClr val="tx1"/>
          </a:solidFill>
          <a:latin typeface="+mn-lt"/>
          <a:ea typeface="+mn-ea"/>
          <a:cs typeface="+mn-cs"/>
        </a:defRPr>
      </a:lvl8pPr>
      <a:lvl9pPr marL="12096049" algn="l" defTabSz="3024012" rtl="0" eaLnBrk="1" latinLnBrk="0" hangingPunct="1">
        <a:defRPr sz="595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2"/>
          <p:cNvSpPr txBox="1">
            <a:spLocks noChangeArrowheads="1"/>
          </p:cNvSpPr>
          <p:nvPr/>
        </p:nvSpPr>
        <p:spPr bwMode="auto">
          <a:xfrm>
            <a:off x="6055047" y="-2869"/>
            <a:ext cx="18869728" cy="310088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lIns="793319" tIns="793319" rIns="793319" bIns="793319"/>
          <a:lstStyle>
            <a:lvl1pPr defTabSz="192088" eaLnBrk="0" hangingPunct="0">
              <a:defRPr sz="500">
                <a:solidFill>
                  <a:schemeClr val="tx1"/>
                </a:solidFill>
                <a:latin typeface="Times New Roman" charset="0"/>
                <a:ea typeface="ＭＳ Ｐゴシック" charset="0"/>
              </a:defRPr>
            </a:lvl1pPr>
            <a:lvl2pPr marL="742950" indent="-285750" defTabSz="192088" eaLnBrk="0" hangingPunct="0">
              <a:defRPr sz="500">
                <a:solidFill>
                  <a:schemeClr val="tx1"/>
                </a:solidFill>
                <a:latin typeface="Times New Roman" charset="0"/>
                <a:ea typeface="ＭＳ Ｐゴシック" charset="0"/>
              </a:defRPr>
            </a:lvl2pPr>
            <a:lvl3pPr marL="1143000" indent="-228600" defTabSz="192088" eaLnBrk="0" hangingPunct="0">
              <a:defRPr sz="500">
                <a:solidFill>
                  <a:schemeClr val="tx1"/>
                </a:solidFill>
                <a:latin typeface="Times New Roman" charset="0"/>
                <a:ea typeface="ＭＳ Ｐゴシック" charset="0"/>
              </a:defRPr>
            </a:lvl3pPr>
            <a:lvl4pPr marL="1600200" indent="-228600" defTabSz="192088" eaLnBrk="0" hangingPunct="0">
              <a:defRPr sz="500">
                <a:solidFill>
                  <a:schemeClr val="tx1"/>
                </a:solidFill>
                <a:latin typeface="Times New Roman" charset="0"/>
                <a:ea typeface="ＭＳ Ｐゴシック" charset="0"/>
              </a:defRPr>
            </a:lvl4pPr>
            <a:lvl5pPr marL="2057400" indent="-228600" defTabSz="192088" eaLnBrk="0" hangingPunct="0">
              <a:defRPr sz="500">
                <a:solidFill>
                  <a:schemeClr val="tx1"/>
                </a:solidFill>
                <a:latin typeface="Times New Roman" charset="0"/>
                <a:ea typeface="ＭＳ Ｐゴシック" charset="0"/>
              </a:defRPr>
            </a:lvl5pPr>
            <a:lvl6pPr marL="2514600" indent="-228600" defTabSz="192088" eaLnBrk="0" fontAlgn="base" hangingPunct="0">
              <a:spcBef>
                <a:spcPct val="0"/>
              </a:spcBef>
              <a:spcAft>
                <a:spcPct val="0"/>
              </a:spcAft>
              <a:defRPr sz="500">
                <a:solidFill>
                  <a:schemeClr val="tx1"/>
                </a:solidFill>
                <a:latin typeface="Times New Roman" charset="0"/>
                <a:ea typeface="ＭＳ Ｐゴシック" charset="0"/>
              </a:defRPr>
            </a:lvl6pPr>
            <a:lvl7pPr marL="2971800" indent="-228600" defTabSz="192088" eaLnBrk="0" fontAlgn="base" hangingPunct="0">
              <a:spcBef>
                <a:spcPct val="0"/>
              </a:spcBef>
              <a:spcAft>
                <a:spcPct val="0"/>
              </a:spcAft>
              <a:defRPr sz="500">
                <a:solidFill>
                  <a:schemeClr val="tx1"/>
                </a:solidFill>
                <a:latin typeface="Times New Roman" charset="0"/>
                <a:ea typeface="ＭＳ Ｐゴシック" charset="0"/>
              </a:defRPr>
            </a:lvl7pPr>
            <a:lvl8pPr marL="3429000" indent="-228600" defTabSz="192088" eaLnBrk="0" fontAlgn="base" hangingPunct="0">
              <a:spcBef>
                <a:spcPct val="0"/>
              </a:spcBef>
              <a:spcAft>
                <a:spcPct val="0"/>
              </a:spcAft>
              <a:defRPr sz="500">
                <a:solidFill>
                  <a:schemeClr val="tx1"/>
                </a:solidFill>
                <a:latin typeface="Times New Roman" charset="0"/>
                <a:ea typeface="ＭＳ Ｐゴシック" charset="0"/>
              </a:defRPr>
            </a:lvl8pPr>
            <a:lvl9pPr marL="3886200" indent="-228600" defTabSz="192088" eaLnBrk="0" fontAlgn="base" hangingPunct="0">
              <a:spcBef>
                <a:spcPct val="0"/>
              </a:spcBef>
              <a:spcAft>
                <a:spcPct val="0"/>
              </a:spcAft>
              <a:defRPr sz="500">
                <a:solidFill>
                  <a:schemeClr val="tx1"/>
                </a:solidFill>
                <a:latin typeface="Times New Roman" charset="0"/>
                <a:ea typeface="ＭＳ Ｐゴシック" charset="0"/>
              </a:defRPr>
            </a:lvl9pPr>
          </a:lstStyle>
          <a:p>
            <a:pPr algn="ctr"/>
            <a:r>
              <a:rPr lang="en-GB" sz="5400" b="1" dirty="0">
                <a:solidFill>
                  <a:schemeClr val="bg1"/>
                </a:solidFill>
                <a:latin typeface="Arial" panose="020B0604020202020204" pitchFamily="34" charset="0"/>
                <a:cs typeface="Arial" panose="020B0604020202020204" pitchFamily="34" charset="0"/>
              </a:rPr>
              <a:t>Does </a:t>
            </a:r>
            <a:r>
              <a:rPr lang="en-GB" sz="5400" b="1" dirty="0" err="1">
                <a:solidFill>
                  <a:schemeClr val="bg1"/>
                </a:solidFill>
                <a:latin typeface="Arial" panose="020B0604020202020204" pitchFamily="34" charset="0"/>
                <a:cs typeface="Arial" panose="020B0604020202020204" pitchFamily="34" charset="0"/>
              </a:rPr>
              <a:t>hemophilia</a:t>
            </a:r>
            <a:r>
              <a:rPr lang="en-GB" sz="5400" b="1" dirty="0">
                <a:solidFill>
                  <a:schemeClr val="bg1"/>
                </a:solidFill>
                <a:latin typeface="Arial" panose="020B0604020202020204" pitchFamily="34" charset="0"/>
                <a:cs typeface="Arial" panose="020B0604020202020204" pitchFamily="34" charset="0"/>
              </a:rPr>
              <a:t> slow down the development of liver fibrosis?</a:t>
            </a:r>
            <a:r>
              <a:rPr lang="en-GB" sz="10000" b="1" dirty="0">
                <a:solidFill>
                  <a:schemeClr val="bg1"/>
                </a:solidFill>
                <a:latin typeface="Arial" panose="020B0604020202020204" pitchFamily="34" charset="0"/>
                <a:cs typeface="Arial" panose="020B0604020202020204" pitchFamily="34" charset="0"/>
              </a:rPr>
              <a:t/>
            </a:r>
            <a:br>
              <a:rPr lang="en-GB" sz="10000" b="1" dirty="0">
                <a:solidFill>
                  <a:schemeClr val="bg1"/>
                </a:solidFill>
                <a:latin typeface="Arial" panose="020B0604020202020204" pitchFamily="34" charset="0"/>
                <a:cs typeface="Arial" panose="020B0604020202020204" pitchFamily="34" charset="0"/>
              </a:rPr>
            </a:br>
            <a:endParaRPr lang="en-AU" sz="10000" dirty="0">
              <a:solidFill>
                <a:schemeClr val="bg1"/>
              </a:solidFill>
              <a:latin typeface="Arial" panose="020B0604020202020204" pitchFamily="34" charset="0"/>
              <a:cs typeface="Arial" panose="020B0604020202020204" pitchFamily="34" charset="0"/>
            </a:endParaRPr>
          </a:p>
        </p:txBody>
      </p:sp>
      <p:sp>
        <p:nvSpPr>
          <p:cNvPr id="4" name="Rectangle 3"/>
          <p:cNvSpPr>
            <a:spLocks noChangeArrowheads="1"/>
          </p:cNvSpPr>
          <p:nvPr/>
        </p:nvSpPr>
        <p:spPr bwMode="auto">
          <a:xfrm>
            <a:off x="288579" y="6907883"/>
            <a:ext cx="11427171" cy="4613337"/>
          </a:xfrm>
          <a:prstGeom prst="rect">
            <a:avLst/>
          </a:prstGeom>
          <a:solidFill>
            <a:schemeClr val="bg1"/>
          </a:solidFill>
          <a:ln w="25400">
            <a:solidFill>
              <a:srgbClr val="22366D"/>
            </a:solidFill>
          </a:ln>
          <a:effectLst/>
          <a:extLst/>
        </p:spPr>
        <p:txBody>
          <a:bodyPr lIns="467303" tIns="467303" rIns="467303" bIns="467303"/>
          <a:lstStyle/>
          <a:p>
            <a:pPr defTabSz="1184885" eaLnBrk="0" hangingPunct="0">
              <a:spcBef>
                <a:spcPct val="50000"/>
              </a:spcBef>
            </a:pPr>
            <a:r>
              <a:rPr lang="en-US" sz="5500" b="1" cap="all" dirty="0">
                <a:solidFill>
                  <a:srgbClr val="415058"/>
                </a:solidFill>
                <a:latin typeface="Arial" panose="020B0604020202020204" pitchFamily="34" charset="0"/>
                <a:cs typeface="Arial" panose="020B0604020202020204" pitchFamily="34" charset="0"/>
              </a:rPr>
              <a:t>Introduction</a:t>
            </a:r>
          </a:p>
          <a:p>
            <a:pPr algn="just" defTabSz="1184885" eaLnBrk="0" hangingPunct="0">
              <a:spcBef>
                <a:spcPct val="50000"/>
              </a:spcBef>
            </a:pPr>
            <a:r>
              <a:rPr lang="en-US" sz="3200" dirty="0">
                <a:solidFill>
                  <a:srgbClr val="25386B"/>
                </a:solidFill>
                <a:latin typeface="Arial" panose="020B0604020202020204" pitchFamily="34" charset="0"/>
                <a:ea typeface="ＭＳ Ｐゴシック" charset="0"/>
                <a:cs typeface="Arial" panose="020B0604020202020204" pitchFamily="34" charset="0"/>
              </a:rPr>
              <a:t>Up until 1989, when hepatitis C virus (HCV) was discovered and viral inactivating procedures were developed, almost all patients treated with clotting factor products were infected by HCV. Unexpectedly, the liver complications of HCV are less severe in subjects with hemophilia A than in other patients.</a:t>
            </a:r>
            <a:endParaRPr lang="en-AU" sz="3200" dirty="0">
              <a:solidFill>
                <a:srgbClr val="25386B"/>
              </a:solidFill>
              <a:latin typeface="Arial" panose="020B0604020202020204" pitchFamily="34" charset="0"/>
              <a:ea typeface="ＭＳ Ｐゴシック" charset="0"/>
              <a:cs typeface="Arial" panose="020B0604020202020204" pitchFamily="34" charset="0"/>
            </a:endParaRPr>
          </a:p>
        </p:txBody>
      </p:sp>
      <p:sp>
        <p:nvSpPr>
          <p:cNvPr id="5" name="Rectangle 4"/>
          <p:cNvSpPr>
            <a:spLocks noChangeArrowheads="1"/>
          </p:cNvSpPr>
          <p:nvPr/>
        </p:nvSpPr>
        <p:spPr bwMode="auto">
          <a:xfrm>
            <a:off x="288580" y="33730709"/>
            <a:ext cx="14492522" cy="6503764"/>
          </a:xfrm>
          <a:prstGeom prst="rect">
            <a:avLst/>
          </a:prstGeom>
          <a:solidFill>
            <a:schemeClr val="bg1"/>
          </a:solidFill>
          <a:ln w="25400">
            <a:solidFill>
              <a:srgbClr val="22366D"/>
            </a:solidFill>
            <a:miter lim="800000"/>
            <a:headEnd/>
            <a:tailEnd/>
          </a:ln>
          <a:effectLst/>
          <a:extLst/>
        </p:spPr>
        <p:txBody>
          <a:bodyPr lIns="467303" tIns="467303" rIns="467303" bIns="467303"/>
          <a:lstStyle/>
          <a:p>
            <a:pPr defTabSz="1184885" eaLnBrk="0" hangingPunct="0">
              <a:spcBef>
                <a:spcPct val="50000"/>
              </a:spcBef>
            </a:pPr>
            <a:r>
              <a:rPr lang="en-US" sz="5500" b="1" cap="all" dirty="0">
                <a:solidFill>
                  <a:srgbClr val="415058"/>
                </a:solidFill>
                <a:latin typeface="Arial" panose="020B0604020202020204" pitchFamily="34" charset="0"/>
                <a:cs typeface="Arial" panose="020B0604020202020204" pitchFamily="34" charset="0"/>
              </a:rPr>
              <a:t>Conclusions</a:t>
            </a:r>
            <a:endParaRPr lang="en-US" sz="3200" dirty="0">
              <a:solidFill>
                <a:srgbClr val="25386B"/>
              </a:solidFill>
              <a:latin typeface="Arial" panose="020B0604020202020204" pitchFamily="34" charset="0"/>
              <a:ea typeface="ＭＳ Ｐゴシック" charset="0"/>
              <a:cs typeface="Arial" panose="020B0604020202020204" pitchFamily="34" charset="0"/>
            </a:endParaRPr>
          </a:p>
          <a:p>
            <a:pPr defTabSz="1184885">
              <a:spcBef>
                <a:spcPct val="50000"/>
              </a:spcBef>
            </a:pPr>
            <a:r>
              <a:rPr lang="en-US" sz="4000" dirty="0">
                <a:solidFill>
                  <a:srgbClr val="25386B"/>
                </a:solidFill>
                <a:latin typeface="Arial" panose="020B0604020202020204" pitchFamily="34" charset="0"/>
                <a:ea typeface="ＭＳ Ｐゴシック" charset="0"/>
                <a:cs typeface="Arial" panose="020B0604020202020204" pitchFamily="34" charset="0"/>
              </a:rPr>
              <a:t>Our study demonstrates that hemophilia A has a protective effect against liver fibrosis development. </a:t>
            </a:r>
          </a:p>
          <a:p>
            <a:pPr defTabSz="1184885">
              <a:spcBef>
                <a:spcPct val="50000"/>
              </a:spcBef>
            </a:pPr>
            <a:r>
              <a:rPr lang="en-US" sz="4000" dirty="0">
                <a:solidFill>
                  <a:srgbClr val="25386B"/>
                </a:solidFill>
                <a:latin typeface="Arial" panose="020B0604020202020204" pitchFamily="34" charset="0"/>
                <a:ea typeface="ＭＳ Ｐゴシック" charset="0"/>
                <a:cs typeface="Arial" panose="020B0604020202020204" pitchFamily="34" charset="0"/>
              </a:rPr>
              <a:t>To the best of our knowledge, this is the first work that demonstrates in an animal model that hemophilia A protects the liver against cirrhosis progression.</a:t>
            </a:r>
          </a:p>
          <a:p>
            <a:pPr defTabSz="1184885">
              <a:spcBef>
                <a:spcPct val="50000"/>
              </a:spcBef>
            </a:pPr>
            <a:endParaRPr lang="en-US" sz="4000" dirty="0">
              <a:solidFill>
                <a:srgbClr val="25386B"/>
              </a:solidFill>
              <a:latin typeface="Arial" panose="020B0604020202020204" pitchFamily="34" charset="0"/>
              <a:ea typeface="ＭＳ Ｐゴシック" charset="0"/>
              <a:cs typeface="Arial" panose="020B0604020202020204" pitchFamily="34" charset="0"/>
            </a:endParaRPr>
          </a:p>
          <a:p>
            <a:pPr defTabSz="1184885"/>
            <a:endParaRPr lang="en-US" sz="2800" b="1" dirty="0">
              <a:solidFill>
                <a:srgbClr val="005995"/>
              </a:solidFill>
              <a:latin typeface="Arial" panose="020B0604020202020204" pitchFamily="34" charset="0"/>
              <a:cs typeface="Arial" panose="020B0604020202020204" pitchFamily="34" charset="0"/>
            </a:endParaRPr>
          </a:p>
        </p:txBody>
      </p:sp>
      <p:sp>
        <p:nvSpPr>
          <p:cNvPr id="7" name="Rectangle 6"/>
          <p:cNvSpPr>
            <a:spLocks noChangeArrowheads="1"/>
          </p:cNvSpPr>
          <p:nvPr/>
        </p:nvSpPr>
        <p:spPr bwMode="auto">
          <a:xfrm>
            <a:off x="12115800" y="6907884"/>
            <a:ext cx="17764052" cy="9034481"/>
          </a:xfrm>
          <a:prstGeom prst="rect">
            <a:avLst/>
          </a:prstGeom>
          <a:solidFill>
            <a:schemeClr val="bg1"/>
          </a:solidFill>
          <a:ln w="25400">
            <a:solidFill>
              <a:srgbClr val="22366D"/>
            </a:solidFill>
          </a:ln>
          <a:effectLst/>
          <a:extLst/>
        </p:spPr>
        <p:txBody>
          <a:bodyPr lIns="467303" tIns="467303" rIns="467303" bIns="467303"/>
          <a:lstStyle/>
          <a:p>
            <a:pPr marL="496521" indent="-496521" defTabSz="1184885" eaLnBrk="0" hangingPunct="0">
              <a:spcBef>
                <a:spcPct val="50000"/>
              </a:spcBef>
            </a:pPr>
            <a:r>
              <a:rPr lang="en-US" sz="5500" b="1" cap="all" dirty="0">
                <a:solidFill>
                  <a:srgbClr val="415058"/>
                </a:solidFill>
                <a:latin typeface="Arial" panose="020B0604020202020204" pitchFamily="34" charset="0"/>
                <a:cs typeface="Arial" panose="020B0604020202020204" pitchFamily="34" charset="0"/>
              </a:rPr>
              <a:t>Methods</a:t>
            </a:r>
          </a:p>
          <a:p>
            <a:pPr indent="-496521" defTabSz="1184885" eaLnBrk="0" hangingPunct="0">
              <a:spcBef>
                <a:spcPct val="50000"/>
              </a:spcBef>
              <a:buSzPct val="60000"/>
            </a:pPr>
            <a:endParaRPr lang="en-US" sz="3200" dirty="0">
              <a:solidFill>
                <a:srgbClr val="25386B"/>
              </a:solidFill>
              <a:latin typeface="Arial" panose="020B0604020202020204" pitchFamily="34" charset="0"/>
              <a:ea typeface="ＭＳ Ｐゴシック" charset="0"/>
              <a:cs typeface="Arial" panose="020B0604020202020204" pitchFamily="34" charset="0"/>
            </a:endParaRPr>
          </a:p>
        </p:txBody>
      </p:sp>
      <p:sp>
        <p:nvSpPr>
          <p:cNvPr id="8" name="Rectangle 9"/>
          <p:cNvSpPr>
            <a:spLocks noChangeArrowheads="1"/>
          </p:cNvSpPr>
          <p:nvPr/>
        </p:nvSpPr>
        <p:spPr bwMode="auto">
          <a:xfrm>
            <a:off x="15137095" y="38208947"/>
            <a:ext cx="14795637" cy="2025526"/>
          </a:xfrm>
          <a:prstGeom prst="rect">
            <a:avLst/>
          </a:prstGeom>
          <a:solidFill>
            <a:schemeClr val="bg1"/>
          </a:solidFill>
          <a:ln w="25400">
            <a:solidFill>
              <a:srgbClr val="22366D"/>
            </a:solidFill>
            <a:miter lim="800000"/>
            <a:headEnd/>
            <a:tailEnd/>
          </a:ln>
          <a:effectLst/>
          <a:extLst/>
        </p:spPr>
        <p:txBody>
          <a:bodyPr lIns="467303" tIns="467303" rIns="467303" bIns="467303"/>
          <a:lstStyle/>
          <a:p>
            <a:pPr defTabSz="1184885" eaLnBrk="0" hangingPunct="0">
              <a:spcBef>
                <a:spcPct val="50000"/>
              </a:spcBef>
            </a:pPr>
            <a:r>
              <a:rPr lang="en-GB" sz="5500" b="1" cap="all" dirty="0">
                <a:solidFill>
                  <a:srgbClr val="415058"/>
                </a:solidFill>
                <a:latin typeface="Arial" panose="020B0604020202020204" pitchFamily="34" charset="0"/>
                <a:cs typeface="Arial" panose="020B0604020202020204" pitchFamily="34" charset="0"/>
              </a:rPr>
              <a:t>Acknowledgements</a:t>
            </a:r>
          </a:p>
          <a:p>
            <a:r>
              <a:rPr lang="nl-BE" sz="2400" dirty="0">
                <a:solidFill>
                  <a:srgbClr val="25386B"/>
                </a:solidFill>
                <a:latin typeface="Arial" panose="020B0604020202020204" pitchFamily="34" charset="0"/>
                <a:ea typeface="Times New Roman"/>
                <a:cs typeface="Arial" panose="020B0604020202020204" pitchFamily="34" charset="0"/>
              </a:rPr>
              <a:t>The </a:t>
            </a:r>
            <a:r>
              <a:rPr lang="nl-BE" sz="2400" dirty="0" err="1">
                <a:solidFill>
                  <a:srgbClr val="25386B"/>
                </a:solidFill>
                <a:latin typeface="Arial" panose="020B0604020202020204" pitchFamily="34" charset="0"/>
                <a:ea typeface="Times New Roman"/>
                <a:cs typeface="Arial" panose="020B0604020202020204" pitchFamily="34" charset="0"/>
              </a:rPr>
              <a:t>authors</a:t>
            </a:r>
            <a:r>
              <a:rPr lang="nl-BE" sz="2400" dirty="0">
                <a:solidFill>
                  <a:srgbClr val="25386B"/>
                </a:solidFill>
                <a:latin typeface="Arial" panose="020B0604020202020204" pitchFamily="34" charset="0"/>
                <a:ea typeface="Times New Roman"/>
                <a:cs typeface="Arial" panose="020B0604020202020204" pitchFamily="34" charset="0"/>
              </a:rPr>
              <a:t> </a:t>
            </a:r>
            <a:r>
              <a:rPr lang="nl-BE" sz="2400" dirty="0" err="1">
                <a:solidFill>
                  <a:srgbClr val="25386B"/>
                </a:solidFill>
                <a:latin typeface="Arial" panose="020B0604020202020204" pitchFamily="34" charset="0"/>
                <a:ea typeface="Times New Roman"/>
                <a:cs typeface="Arial" panose="020B0604020202020204" pitchFamily="34" charset="0"/>
              </a:rPr>
              <a:t>stated</a:t>
            </a:r>
            <a:r>
              <a:rPr lang="nl-BE" sz="2400" dirty="0">
                <a:solidFill>
                  <a:srgbClr val="25386B"/>
                </a:solidFill>
                <a:latin typeface="Arial" panose="020B0604020202020204" pitchFamily="34" charset="0"/>
                <a:ea typeface="Times New Roman"/>
                <a:cs typeface="Arial" panose="020B0604020202020204" pitchFamily="34" charset="0"/>
              </a:rPr>
              <a:t> </a:t>
            </a:r>
            <a:r>
              <a:rPr lang="nl-BE" sz="2400" dirty="0" err="1">
                <a:solidFill>
                  <a:srgbClr val="25386B"/>
                </a:solidFill>
                <a:latin typeface="Arial" panose="020B0604020202020204" pitchFamily="34" charset="0"/>
                <a:ea typeface="Times New Roman"/>
                <a:cs typeface="Arial" panose="020B0604020202020204" pitchFamily="34" charset="0"/>
              </a:rPr>
              <a:t>that</a:t>
            </a:r>
            <a:r>
              <a:rPr lang="nl-BE" sz="2400" dirty="0">
                <a:solidFill>
                  <a:srgbClr val="25386B"/>
                </a:solidFill>
                <a:latin typeface="Arial" panose="020B0604020202020204" pitchFamily="34" charset="0"/>
                <a:ea typeface="Times New Roman"/>
                <a:cs typeface="Arial" panose="020B0604020202020204" pitchFamily="34" charset="0"/>
              </a:rPr>
              <a:t> </a:t>
            </a:r>
            <a:r>
              <a:rPr lang="nl-BE" sz="2400" dirty="0" err="1">
                <a:solidFill>
                  <a:srgbClr val="25386B"/>
                </a:solidFill>
                <a:latin typeface="Arial" panose="020B0604020202020204" pitchFamily="34" charset="0"/>
                <a:ea typeface="Times New Roman"/>
                <a:cs typeface="Arial" panose="020B0604020202020204" pitchFamily="34" charset="0"/>
              </a:rPr>
              <a:t>they</a:t>
            </a:r>
            <a:r>
              <a:rPr lang="nl-BE" sz="2400" dirty="0">
                <a:solidFill>
                  <a:srgbClr val="25386B"/>
                </a:solidFill>
                <a:latin typeface="Arial" panose="020B0604020202020204" pitchFamily="34" charset="0"/>
                <a:ea typeface="Times New Roman"/>
                <a:cs typeface="Arial" panose="020B0604020202020204" pitchFamily="34" charset="0"/>
              </a:rPr>
              <a:t> had no </a:t>
            </a:r>
            <a:r>
              <a:rPr lang="nl-BE" sz="2400" dirty="0" err="1">
                <a:solidFill>
                  <a:srgbClr val="25386B"/>
                </a:solidFill>
                <a:latin typeface="Arial" panose="020B0604020202020204" pitchFamily="34" charset="0"/>
                <a:ea typeface="Times New Roman"/>
                <a:cs typeface="Arial" panose="020B0604020202020204" pitchFamily="34" charset="0"/>
              </a:rPr>
              <a:t>interests</a:t>
            </a:r>
            <a:r>
              <a:rPr lang="nl-BE" sz="2400" dirty="0">
                <a:solidFill>
                  <a:srgbClr val="25386B"/>
                </a:solidFill>
                <a:latin typeface="Arial" panose="020B0604020202020204" pitchFamily="34" charset="0"/>
                <a:ea typeface="Times New Roman"/>
                <a:cs typeface="Arial" panose="020B0604020202020204" pitchFamily="34" charset="0"/>
              </a:rPr>
              <a:t> </a:t>
            </a:r>
            <a:r>
              <a:rPr lang="nl-BE" sz="2400" dirty="0" err="1">
                <a:solidFill>
                  <a:srgbClr val="25386B"/>
                </a:solidFill>
                <a:latin typeface="Arial" panose="020B0604020202020204" pitchFamily="34" charset="0"/>
                <a:ea typeface="Times New Roman"/>
                <a:cs typeface="Arial" panose="020B0604020202020204" pitchFamily="34" charset="0"/>
              </a:rPr>
              <a:t>which</a:t>
            </a:r>
            <a:r>
              <a:rPr lang="nl-BE" sz="2400" dirty="0">
                <a:solidFill>
                  <a:srgbClr val="25386B"/>
                </a:solidFill>
                <a:latin typeface="Arial" panose="020B0604020202020204" pitchFamily="34" charset="0"/>
                <a:ea typeface="Times New Roman"/>
                <a:cs typeface="Arial" panose="020B0604020202020204" pitchFamily="34" charset="0"/>
              </a:rPr>
              <a:t> </a:t>
            </a:r>
            <a:r>
              <a:rPr lang="nl-BE" sz="2400" dirty="0" err="1">
                <a:solidFill>
                  <a:srgbClr val="25386B"/>
                </a:solidFill>
                <a:latin typeface="Arial" panose="020B0604020202020204" pitchFamily="34" charset="0"/>
                <a:ea typeface="Times New Roman"/>
                <a:cs typeface="Arial" panose="020B0604020202020204" pitchFamily="34" charset="0"/>
              </a:rPr>
              <a:t>might</a:t>
            </a:r>
            <a:r>
              <a:rPr lang="nl-BE" sz="2400" dirty="0">
                <a:solidFill>
                  <a:srgbClr val="25386B"/>
                </a:solidFill>
                <a:latin typeface="Arial" panose="020B0604020202020204" pitchFamily="34" charset="0"/>
                <a:ea typeface="Times New Roman"/>
                <a:cs typeface="Arial" panose="020B0604020202020204" pitchFamily="34" charset="0"/>
              </a:rPr>
              <a:t> </a:t>
            </a:r>
            <a:r>
              <a:rPr lang="nl-BE" sz="2400" dirty="0" err="1">
                <a:solidFill>
                  <a:srgbClr val="25386B"/>
                </a:solidFill>
                <a:latin typeface="Arial" panose="020B0604020202020204" pitchFamily="34" charset="0"/>
                <a:ea typeface="Times New Roman"/>
                <a:cs typeface="Arial" panose="020B0604020202020204" pitchFamily="34" charset="0"/>
              </a:rPr>
              <a:t>be</a:t>
            </a:r>
            <a:r>
              <a:rPr lang="nl-BE" sz="2400" dirty="0">
                <a:solidFill>
                  <a:srgbClr val="25386B"/>
                </a:solidFill>
                <a:latin typeface="Arial" panose="020B0604020202020204" pitchFamily="34" charset="0"/>
                <a:ea typeface="Times New Roman"/>
                <a:cs typeface="Arial" panose="020B0604020202020204" pitchFamily="34" charset="0"/>
              </a:rPr>
              <a:t> </a:t>
            </a:r>
            <a:r>
              <a:rPr lang="nl-BE" sz="2400" dirty="0" err="1">
                <a:solidFill>
                  <a:srgbClr val="25386B"/>
                </a:solidFill>
                <a:latin typeface="Arial" panose="020B0604020202020204" pitchFamily="34" charset="0"/>
                <a:ea typeface="Times New Roman"/>
                <a:cs typeface="Arial" panose="020B0604020202020204" pitchFamily="34" charset="0"/>
              </a:rPr>
              <a:t>perceived</a:t>
            </a:r>
            <a:r>
              <a:rPr lang="nl-BE" sz="2400" dirty="0">
                <a:solidFill>
                  <a:srgbClr val="25386B"/>
                </a:solidFill>
                <a:latin typeface="Arial" panose="020B0604020202020204" pitchFamily="34" charset="0"/>
                <a:ea typeface="Times New Roman"/>
                <a:cs typeface="Arial" panose="020B0604020202020204" pitchFamily="34" charset="0"/>
              </a:rPr>
              <a:t> as </a:t>
            </a:r>
            <a:r>
              <a:rPr lang="nl-BE" sz="2400" dirty="0" err="1">
                <a:solidFill>
                  <a:srgbClr val="25386B"/>
                </a:solidFill>
                <a:latin typeface="Arial" panose="020B0604020202020204" pitchFamily="34" charset="0"/>
                <a:ea typeface="Times New Roman"/>
                <a:cs typeface="Arial" panose="020B0604020202020204" pitchFamily="34" charset="0"/>
              </a:rPr>
              <a:t>posing</a:t>
            </a:r>
            <a:r>
              <a:rPr lang="nl-BE" sz="2400" dirty="0">
                <a:solidFill>
                  <a:srgbClr val="25386B"/>
                </a:solidFill>
                <a:latin typeface="Arial" panose="020B0604020202020204" pitchFamily="34" charset="0"/>
                <a:ea typeface="Times New Roman"/>
                <a:cs typeface="Arial" panose="020B0604020202020204" pitchFamily="34" charset="0"/>
              </a:rPr>
              <a:t> a conflict or bias.</a:t>
            </a:r>
          </a:p>
        </p:txBody>
      </p:sp>
      <p:sp>
        <p:nvSpPr>
          <p:cNvPr id="9" name="Text Box 10"/>
          <p:cNvSpPr txBox="1">
            <a:spLocks noChangeArrowheads="1"/>
          </p:cNvSpPr>
          <p:nvPr/>
        </p:nvSpPr>
        <p:spPr bwMode="auto">
          <a:xfrm>
            <a:off x="341459" y="11781217"/>
            <a:ext cx="11427171" cy="4161148"/>
          </a:xfrm>
          <a:prstGeom prst="rect">
            <a:avLst/>
          </a:prstGeom>
          <a:solidFill>
            <a:schemeClr val="bg1"/>
          </a:solidFill>
          <a:ln w="25400">
            <a:solidFill>
              <a:srgbClr val="22366D"/>
            </a:solidFill>
            <a:miter lim="800000"/>
            <a:headEnd/>
            <a:tailEnd/>
          </a:ln>
          <a:effectLst/>
          <a:extLst/>
        </p:spPr>
        <p:txBody>
          <a:bodyPr lIns="467303" tIns="467303" rIns="467303" bIns="467303"/>
          <a:lstStyle>
            <a:lvl1pPr defTabSz="192088" eaLnBrk="0" hangingPunct="0">
              <a:defRPr sz="500">
                <a:solidFill>
                  <a:schemeClr val="tx1"/>
                </a:solidFill>
                <a:latin typeface="Times New Roman" charset="0"/>
                <a:ea typeface="ＭＳ Ｐゴシック" charset="0"/>
              </a:defRPr>
            </a:lvl1pPr>
            <a:lvl2pPr marL="742950" indent="-285750" defTabSz="192088" eaLnBrk="0" hangingPunct="0">
              <a:defRPr sz="500">
                <a:solidFill>
                  <a:schemeClr val="tx1"/>
                </a:solidFill>
                <a:latin typeface="Times New Roman" charset="0"/>
                <a:ea typeface="ＭＳ Ｐゴシック" charset="0"/>
              </a:defRPr>
            </a:lvl2pPr>
            <a:lvl3pPr marL="1143000" indent="-228600" defTabSz="192088" eaLnBrk="0" hangingPunct="0">
              <a:defRPr sz="500">
                <a:solidFill>
                  <a:schemeClr val="tx1"/>
                </a:solidFill>
                <a:latin typeface="Times New Roman" charset="0"/>
                <a:ea typeface="ＭＳ Ｐゴシック" charset="0"/>
              </a:defRPr>
            </a:lvl3pPr>
            <a:lvl4pPr marL="1600200" indent="-228600" defTabSz="192088" eaLnBrk="0" hangingPunct="0">
              <a:defRPr sz="500">
                <a:solidFill>
                  <a:schemeClr val="tx1"/>
                </a:solidFill>
                <a:latin typeface="Times New Roman" charset="0"/>
                <a:ea typeface="ＭＳ Ｐゴシック" charset="0"/>
              </a:defRPr>
            </a:lvl4pPr>
            <a:lvl5pPr marL="2057400" indent="-228600" defTabSz="192088" eaLnBrk="0" hangingPunct="0">
              <a:defRPr sz="500">
                <a:solidFill>
                  <a:schemeClr val="tx1"/>
                </a:solidFill>
                <a:latin typeface="Times New Roman" charset="0"/>
                <a:ea typeface="ＭＳ Ｐゴシック" charset="0"/>
              </a:defRPr>
            </a:lvl5pPr>
            <a:lvl6pPr marL="2514600" indent="-228600" defTabSz="192088" eaLnBrk="0" fontAlgn="base" hangingPunct="0">
              <a:spcBef>
                <a:spcPct val="0"/>
              </a:spcBef>
              <a:spcAft>
                <a:spcPct val="0"/>
              </a:spcAft>
              <a:defRPr sz="500">
                <a:solidFill>
                  <a:schemeClr val="tx1"/>
                </a:solidFill>
                <a:latin typeface="Times New Roman" charset="0"/>
                <a:ea typeface="ＭＳ Ｐゴシック" charset="0"/>
              </a:defRPr>
            </a:lvl6pPr>
            <a:lvl7pPr marL="2971800" indent="-228600" defTabSz="192088" eaLnBrk="0" fontAlgn="base" hangingPunct="0">
              <a:spcBef>
                <a:spcPct val="0"/>
              </a:spcBef>
              <a:spcAft>
                <a:spcPct val="0"/>
              </a:spcAft>
              <a:defRPr sz="500">
                <a:solidFill>
                  <a:schemeClr val="tx1"/>
                </a:solidFill>
                <a:latin typeface="Times New Roman" charset="0"/>
                <a:ea typeface="ＭＳ Ｐゴシック" charset="0"/>
              </a:defRPr>
            </a:lvl7pPr>
            <a:lvl8pPr marL="3429000" indent="-228600" defTabSz="192088" eaLnBrk="0" fontAlgn="base" hangingPunct="0">
              <a:spcBef>
                <a:spcPct val="0"/>
              </a:spcBef>
              <a:spcAft>
                <a:spcPct val="0"/>
              </a:spcAft>
              <a:defRPr sz="500">
                <a:solidFill>
                  <a:schemeClr val="tx1"/>
                </a:solidFill>
                <a:latin typeface="Times New Roman" charset="0"/>
                <a:ea typeface="ＭＳ Ｐゴシック" charset="0"/>
              </a:defRPr>
            </a:lvl8pPr>
            <a:lvl9pPr marL="3886200" indent="-228600" defTabSz="192088" eaLnBrk="0" fontAlgn="base" hangingPunct="0">
              <a:spcBef>
                <a:spcPct val="0"/>
              </a:spcBef>
              <a:spcAft>
                <a:spcPct val="0"/>
              </a:spcAft>
              <a:defRPr sz="500">
                <a:solidFill>
                  <a:schemeClr val="tx1"/>
                </a:solidFill>
                <a:latin typeface="Times New Roman" charset="0"/>
                <a:ea typeface="ＭＳ Ｐゴシック" charset="0"/>
              </a:defRPr>
            </a:lvl9pPr>
          </a:lstStyle>
          <a:p>
            <a:pPr>
              <a:spcBef>
                <a:spcPct val="50000"/>
              </a:spcBef>
            </a:pPr>
            <a:r>
              <a:rPr lang="en-GB" sz="5500" b="1" cap="all" dirty="0">
                <a:solidFill>
                  <a:srgbClr val="415058"/>
                </a:solidFill>
                <a:latin typeface="Arial" panose="020B0604020202020204" pitchFamily="34" charset="0"/>
                <a:cs typeface="Arial" panose="020B0604020202020204" pitchFamily="34" charset="0"/>
              </a:rPr>
              <a:t>AIM</a:t>
            </a:r>
            <a:endParaRPr lang="en-US" sz="3200" dirty="0">
              <a:solidFill>
                <a:srgbClr val="25386B"/>
              </a:solidFill>
              <a:latin typeface="Arial" panose="020B0604020202020204" pitchFamily="34" charset="0"/>
              <a:cs typeface="Arial" panose="020B0604020202020204" pitchFamily="34" charset="0"/>
            </a:endParaRPr>
          </a:p>
          <a:p>
            <a:pPr algn="just">
              <a:spcBef>
                <a:spcPct val="20000"/>
              </a:spcBef>
            </a:pPr>
            <a:r>
              <a:rPr lang="en-US" sz="3200" dirty="0">
                <a:solidFill>
                  <a:srgbClr val="25386B"/>
                </a:solidFill>
                <a:latin typeface="Arial" panose="020B0604020202020204" pitchFamily="34" charset="0"/>
                <a:cs typeface="Arial" panose="020B0604020202020204" pitchFamily="34" charset="0"/>
              </a:rPr>
              <a:t>We investigated whether hemophilia A protects from liver fibrosis in a murine model of chemically-induced liver cirrhosis.</a:t>
            </a:r>
          </a:p>
          <a:p>
            <a:pPr>
              <a:spcBef>
                <a:spcPct val="20000"/>
              </a:spcBef>
            </a:pPr>
            <a:r>
              <a:rPr lang="en-US" sz="3200" dirty="0">
                <a:solidFill>
                  <a:srgbClr val="25386B"/>
                </a:solidFill>
                <a:latin typeface="Arial" panose="020B0604020202020204" pitchFamily="34" charset="0"/>
                <a:cs typeface="Arial" panose="020B0604020202020204" pitchFamily="34" charset="0"/>
              </a:rPr>
              <a:t> </a:t>
            </a:r>
            <a:endParaRPr lang="en-AU" sz="3200" dirty="0">
              <a:solidFill>
                <a:srgbClr val="25386B"/>
              </a:solidFill>
              <a:latin typeface="Arial" panose="020B0604020202020204" pitchFamily="34" charset="0"/>
              <a:cs typeface="Arial" panose="020B0604020202020204" pitchFamily="34" charset="0"/>
            </a:endParaRPr>
          </a:p>
        </p:txBody>
      </p:sp>
      <p:sp>
        <p:nvSpPr>
          <p:cNvPr id="10" name="Rectangle 28"/>
          <p:cNvSpPr>
            <a:spLocks noChangeArrowheads="1"/>
          </p:cNvSpPr>
          <p:nvPr/>
        </p:nvSpPr>
        <p:spPr bwMode="auto">
          <a:xfrm>
            <a:off x="15137095" y="33730709"/>
            <a:ext cx="14795637" cy="4171255"/>
          </a:xfrm>
          <a:prstGeom prst="rect">
            <a:avLst/>
          </a:prstGeom>
          <a:solidFill>
            <a:schemeClr val="bg1"/>
          </a:solidFill>
          <a:ln w="25400">
            <a:solidFill>
              <a:srgbClr val="22366D"/>
            </a:solidFill>
            <a:miter lim="800000"/>
            <a:headEnd/>
            <a:tailEnd/>
          </a:ln>
          <a:effectLst/>
          <a:extLst/>
        </p:spPr>
        <p:txBody>
          <a:bodyPr lIns="467303" tIns="467303" rIns="467303" bIns="467303"/>
          <a:lstStyle/>
          <a:p>
            <a:pPr defTabSz="1184885" eaLnBrk="0" hangingPunct="0">
              <a:spcBef>
                <a:spcPct val="50000"/>
              </a:spcBef>
            </a:pPr>
            <a:r>
              <a:rPr lang="en-US" sz="5500" b="1" cap="all" dirty="0">
                <a:solidFill>
                  <a:srgbClr val="415058"/>
                </a:solidFill>
                <a:latin typeface="Arial" panose="020B0604020202020204" pitchFamily="34" charset="0"/>
                <a:cs typeface="Arial" panose="020B0604020202020204" pitchFamily="34" charset="0"/>
              </a:rPr>
              <a:t>References</a:t>
            </a:r>
          </a:p>
          <a:p>
            <a:r>
              <a:rPr lang="de-DE" sz="2500" dirty="0">
                <a:solidFill>
                  <a:srgbClr val="25386B"/>
                </a:solidFill>
                <a:latin typeface="Arial" panose="020B0604020202020204" pitchFamily="34" charset="0"/>
                <a:ea typeface="Times New Roman"/>
                <a:cs typeface="Arial" panose="020B0604020202020204" pitchFamily="34" charset="0"/>
              </a:rPr>
              <a:t>1 Stefanovic B et al. </a:t>
            </a:r>
            <a:r>
              <a:rPr lang="en-US" sz="2500" dirty="0">
                <a:solidFill>
                  <a:srgbClr val="25386B"/>
                </a:solidFill>
                <a:latin typeface="Arial" panose="020B0604020202020204" pitchFamily="34" charset="0"/>
                <a:ea typeface="Times New Roman"/>
                <a:cs typeface="Arial" panose="020B0604020202020204" pitchFamily="34" charset="0"/>
              </a:rPr>
              <a:t>Posttranscriptional regulation of collagen a1(I) mRNA in hepatic stellate cells. </a:t>
            </a:r>
            <a:r>
              <a:rPr lang="nl-BE" sz="2500" dirty="0">
                <a:solidFill>
                  <a:srgbClr val="25386B"/>
                </a:solidFill>
                <a:latin typeface="Arial" panose="020B0604020202020204" pitchFamily="34" charset="0"/>
                <a:ea typeface="Times New Roman"/>
                <a:cs typeface="Arial" panose="020B0604020202020204" pitchFamily="34" charset="0"/>
              </a:rPr>
              <a:t>Mol </a:t>
            </a:r>
            <a:r>
              <a:rPr lang="nl-BE" sz="2500" dirty="0" err="1">
                <a:solidFill>
                  <a:srgbClr val="25386B"/>
                </a:solidFill>
                <a:latin typeface="Arial" panose="020B0604020202020204" pitchFamily="34" charset="0"/>
                <a:ea typeface="Times New Roman"/>
                <a:cs typeface="Arial" panose="020B0604020202020204" pitchFamily="34" charset="0"/>
              </a:rPr>
              <a:t>Cell</a:t>
            </a:r>
            <a:r>
              <a:rPr lang="nl-BE" sz="2500" dirty="0">
                <a:solidFill>
                  <a:srgbClr val="25386B"/>
                </a:solidFill>
                <a:latin typeface="Arial" panose="020B0604020202020204" pitchFamily="34" charset="0"/>
                <a:ea typeface="Times New Roman"/>
                <a:cs typeface="Arial" panose="020B0604020202020204" pitchFamily="34" charset="0"/>
              </a:rPr>
              <a:t> </a:t>
            </a:r>
            <a:r>
              <a:rPr lang="nl-BE" sz="2500" dirty="0" err="1">
                <a:solidFill>
                  <a:srgbClr val="25386B"/>
                </a:solidFill>
                <a:latin typeface="Arial" panose="020B0604020202020204" pitchFamily="34" charset="0"/>
                <a:ea typeface="Times New Roman"/>
                <a:cs typeface="Arial" panose="020B0604020202020204" pitchFamily="34" charset="0"/>
              </a:rPr>
              <a:t>Biol</a:t>
            </a:r>
            <a:r>
              <a:rPr lang="nl-BE" sz="2500" dirty="0">
                <a:solidFill>
                  <a:srgbClr val="25386B"/>
                </a:solidFill>
                <a:latin typeface="Arial" panose="020B0604020202020204" pitchFamily="34" charset="0"/>
                <a:ea typeface="Times New Roman"/>
                <a:cs typeface="Arial" panose="020B0604020202020204" pitchFamily="34" charset="0"/>
              </a:rPr>
              <a:t> 1997;17:5201-9.</a:t>
            </a:r>
          </a:p>
          <a:p>
            <a:r>
              <a:rPr lang="nl-BE" sz="2500" dirty="0">
                <a:solidFill>
                  <a:srgbClr val="25386B"/>
                </a:solidFill>
                <a:latin typeface="Arial" panose="020B0604020202020204" pitchFamily="34" charset="0"/>
                <a:ea typeface="Times New Roman"/>
                <a:cs typeface="Arial" panose="020B0604020202020204" pitchFamily="34" charset="0"/>
              </a:rPr>
              <a:t>2 </a:t>
            </a:r>
            <a:r>
              <a:rPr lang="nl-BE" sz="2500" dirty="0" err="1">
                <a:solidFill>
                  <a:srgbClr val="25386B"/>
                </a:solidFill>
                <a:latin typeface="Arial" panose="020B0604020202020204" pitchFamily="34" charset="0"/>
                <a:ea typeface="Times New Roman"/>
                <a:cs typeface="Arial" panose="020B0604020202020204" pitchFamily="34" charset="0"/>
              </a:rPr>
              <a:t>AnsteeAnstee</a:t>
            </a:r>
            <a:r>
              <a:rPr lang="nl-BE" sz="2500" dirty="0">
                <a:solidFill>
                  <a:srgbClr val="25386B"/>
                </a:solidFill>
                <a:latin typeface="Arial" panose="020B0604020202020204" pitchFamily="34" charset="0"/>
                <a:ea typeface="Times New Roman"/>
                <a:cs typeface="Arial" panose="020B0604020202020204" pitchFamily="34" charset="0"/>
              </a:rPr>
              <a:t> QM, </a:t>
            </a:r>
            <a:r>
              <a:rPr lang="nl-BE" sz="2500" dirty="0" err="1">
                <a:solidFill>
                  <a:srgbClr val="25386B"/>
                </a:solidFill>
                <a:latin typeface="Arial" panose="020B0604020202020204" pitchFamily="34" charset="0"/>
                <a:ea typeface="Times New Roman"/>
                <a:cs typeface="Arial" panose="020B0604020202020204" pitchFamily="34" charset="0"/>
              </a:rPr>
              <a:t>Goldin</a:t>
            </a:r>
            <a:r>
              <a:rPr lang="nl-BE" sz="2500" dirty="0">
                <a:solidFill>
                  <a:srgbClr val="25386B"/>
                </a:solidFill>
                <a:latin typeface="Arial" panose="020B0604020202020204" pitchFamily="34" charset="0"/>
                <a:ea typeface="Times New Roman"/>
                <a:cs typeface="Arial" panose="020B0604020202020204" pitchFamily="34" charset="0"/>
              </a:rPr>
              <a:t> RD, Wright M, et al. Coagulation status </a:t>
            </a:r>
            <a:r>
              <a:rPr lang="nl-BE" sz="2500" dirty="0" err="1">
                <a:solidFill>
                  <a:srgbClr val="25386B"/>
                </a:solidFill>
                <a:latin typeface="Arial" panose="020B0604020202020204" pitchFamily="34" charset="0"/>
                <a:ea typeface="Times New Roman"/>
                <a:cs typeface="Arial" panose="020B0604020202020204" pitchFamily="34" charset="0"/>
              </a:rPr>
              <a:t>modulates</a:t>
            </a:r>
            <a:r>
              <a:rPr lang="nl-BE" sz="2500" dirty="0">
                <a:solidFill>
                  <a:srgbClr val="25386B"/>
                </a:solidFill>
                <a:latin typeface="Arial" panose="020B0604020202020204" pitchFamily="34" charset="0"/>
                <a:ea typeface="Times New Roman"/>
                <a:cs typeface="Arial" panose="020B0604020202020204" pitchFamily="34" charset="0"/>
              </a:rPr>
              <a:t> </a:t>
            </a:r>
            <a:r>
              <a:rPr lang="nl-BE" sz="2500" dirty="0" err="1">
                <a:solidFill>
                  <a:srgbClr val="25386B"/>
                </a:solidFill>
                <a:latin typeface="Arial" panose="020B0604020202020204" pitchFamily="34" charset="0"/>
                <a:ea typeface="Times New Roman"/>
                <a:cs typeface="Arial" panose="020B0604020202020204" pitchFamily="34" charset="0"/>
              </a:rPr>
              <a:t>murine</a:t>
            </a:r>
            <a:r>
              <a:rPr lang="nl-BE" sz="2500" dirty="0">
                <a:solidFill>
                  <a:srgbClr val="25386B"/>
                </a:solidFill>
                <a:latin typeface="Arial" panose="020B0604020202020204" pitchFamily="34" charset="0"/>
                <a:ea typeface="Times New Roman"/>
                <a:cs typeface="Arial" panose="020B0604020202020204" pitchFamily="34" charset="0"/>
              </a:rPr>
              <a:t> </a:t>
            </a:r>
            <a:r>
              <a:rPr lang="nl-BE" sz="2500" dirty="0" err="1">
                <a:solidFill>
                  <a:srgbClr val="25386B"/>
                </a:solidFill>
                <a:latin typeface="Arial" panose="020B0604020202020204" pitchFamily="34" charset="0"/>
                <a:ea typeface="Times New Roman"/>
                <a:cs typeface="Arial" panose="020B0604020202020204" pitchFamily="34" charset="0"/>
              </a:rPr>
              <a:t>hepatic</a:t>
            </a:r>
            <a:r>
              <a:rPr lang="nl-BE" sz="2500" dirty="0">
                <a:solidFill>
                  <a:srgbClr val="25386B"/>
                </a:solidFill>
                <a:latin typeface="Arial" panose="020B0604020202020204" pitchFamily="34" charset="0"/>
                <a:ea typeface="Times New Roman"/>
                <a:cs typeface="Arial" panose="020B0604020202020204" pitchFamily="34" charset="0"/>
              </a:rPr>
              <a:t> </a:t>
            </a:r>
            <a:r>
              <a:rPr lang="nl-BE" sz="2500" dirty="0" err="1">
                <a:solidFill>
                  <a:srgbClr val="25386B"/>
                </a:solidFill>
                <a:latin typeface="Arial" panose="020B0604020202020204" pitchFamily="34" charset="0"/>
                <a:ea typeface="Times New Roman"/>
                <a:cs typeface="Arial" panose="020B0604020202020204" pitchFamily="34" charset="0"/>
              </a:rPr>
              <a:t>fibrogenesis</a:t>
            </a:r>
            <a:r>
              <a:rPr lang="nl-BE" sz="2500" dirty="0">
                <a:solidFill>
                  <a:srgbClr val="25386B"/>
                </a:solidFill>
                <a:latin typeface="Arial" panose="020B0604020202020204" pitchFamily="34" charset="0"/>
                <a:ea typeface="Times New Roman"/>
                <a:cs typeface="Arial" panose="020B0604020202020204" pitchFamily="34" charset="0"/>
              </a:rPr>
              <a:t>: </a:t>
            </a:r>
            <a:r>
              <a:rPr lang="nl-BE" sz="2500" dirty="0" err="1">
                <a:solidFill>
                  <a:srgbClr val="25386B"/>
                </a:solidFill>
                <a:latin typeface="Arial" panose="020B0604020202020204" pitchFamily="34" charset="0"/>
                <a:ea typeface="Times New Roman"/>
                <a:cs typeface="Arial" panose="020B0604020202020204" pitchFamily="34" charset="0"/>
              </a:rPr>
              <a:t>implications</a:t>
            </a:r>
            <a:r>
              <a:rPr lang="nl-BE" sz="2500" dirty="0">
                <a:solidFill>
                  <a:srgbClr val="25386B"/>
                </a:solidFill>
                <a:latin typeface="Arial" panose="020B0604020202020204" pitchFamily="34" charset="0"/>
                <a:ea typeface="Times New Roman"/>
                <a:cs typeface="Arial" panose="020B0604020202020204" pitchFamily="34" charset="0"/>
              </a:rPr>
              <a:t> </a:t>
            </a:r>
            <a:r>
              <a:rPr lang="nl-BE" sz="2500" dirty="0" err="1">
                <a:solidFill>
                  <a:srgbClr val="25386B"/>
                </a:solidFill>
                <a:latin typeface="Arial" panose="020B0604020202020204" pitchFamily="34" charset="0"/>
                <a:ea typeface="Times New Roman"/>
                <a:cs typeface="Arial" panose="020B0604020202020204" pitchFamily="34" charset="0"/>
              </a:rPr>
              <a:t>for</a:t>
            </a:r>
            <a:r>
              <a:rPr lang="nl-BE" sz="2500" dirty="0">
                <a:solidFill>
                  <a:srgbClr val="25386B"/>
                </a:solidFill>
                <a:latin typeface="Arial" panose="020B0604020202020204" pitchFamily="34" charset="0"/>
                <a:ea typeface="Times New Roman"/>
                <a:cs typeface="Arial" panose="020B0604020202020204" pitchFamily="34" charset="0"/>
              </a:rPr>
              <a:t> </a:t>
            </a:r>
            <a:r>
              <a:rPr lang="nl-BE" sz="2500" dirty="0" err="1">
                <a:solidFill>
                  <a:srgbClr val="25386B"/>
                </a:solidFill>
                <a:latin typeface="Arial" panose="020B0604020202020204" pitchFamily="34" charset="0"/>
                <a:ea typeface="Times New Roman"/>
                <a:cs typeface="Arial" panose="020B0604020202020204" pitchFamily="34" charset="0"/>
              </a:rPr>
              <a:t>the</a:t>
            </a:r>
            <a:r>
              <a:rPr lang="nl-BE" sz="2500" dirty="0">
                <a:solidFill>
                  <a:srgbClr val="25386B"/>
                </a:solidFill>
                <a:latin typeface="Arial" panose="020B0604020202020204" pitchFamily="34" charset="0"/>
                <a:ea typeface="Times New Roman"/>
                <a:cs typeface="Arial" panose="020B0604020202020204" pitchFamily="34" charset="0"/>
              </a:rPr>
              <a:t> development of </a:t>
            </a:r>
            <a:r>
              <a:rPr lang="nl-BE" sz="2500" dirty="0" err="1">
                <a:solidFill>
                  <a:srgbClr val="25386B"/>
                </a:solidFill>
                <a:latin typeface="Arial" panose="020B0604020202020204" pitchFamily="34" charset="0"/>
                <a:ea typeface="Times New Roman"/>
                <a:cs typeface="Arial" panose="020B0604020202020204" pitchFamily="34" charset="0"/>
              </a:rPr>
              <a:t>novel</a:t>
            </a:r>
            <a:r>
              <a:rPr lang="nl-BE" sz="2500" dirty="0">
                <a:solidFill>
                  <a:srgbClr val="25386B"/>
                </a:solidFill>
                <a:latin typeface="Arial" panose="020B0604020202020204" pitchFamily="34" charset="0"/>
                <a:ea typeface="Times New Roman"/>
                <a:cs typeface="Arial" panose="020B0604020202020204" pitchFamily="34" charset="0"/>
              </a:rPr>
              <a:t> </a:t>
            </a:r>
            <a:r>
              <a:rPr lang="nl-BE" sz="2500" dirty="0" err="1">
                <a:solidFill>
                  <a:srgbClr val="25386B"/>
                </a:solidFill>
                <a:latin typeface="Arial" panose="020B0604020202020204" pitchFamily="34" charset="0"/>
                <a:ea typeface="Times New Roman"/>
                <a:cs typeface="Arial" panose="020B0604020202020204" pitchFamily="34" charset="0"/>
              </a:rPr>
              <a:t>therapies</a:t>
            </a:r>
            <a:r>
              <a:rPr lang="nl-BE" sz="2500" dirty="0">
                <a:solidFill>
                  <a:srgbClr val="25386B"/>
                </a:solidFill>
                <a:latin typeface="Arial" panose="020B0604020202020204" pitchFamily="34" charset="0"/>
                <a:ea typeface="Times New Roman"/>
                <a:cs typeface="Arial" panose="020B0604020202020204" pitchFamily="34" charset="0"/>
              </a:rPr>
              <a:t>. J. </a:t>
            </a:r>
            <a:r>
              <a:rPr lang="nl-BE" sz="2500" dirty="0" err="1">
                <a:solidFill>
                  <a:srgbClr val="25386B"/>
                </a:solidFill>
                <a:latin typeface="Arial" panose="020B0604020202020204" pitchFamily="34" charset="0"/>
                <a:ea typeface="Times New Roman"/>
                <a:cs typeface="Arial" panose="020B0604020202020204" pitchFamily="34" charset="0"/>
              </a:rPr>
              <a:t>Thromb</a:t>
            </a:r>
            <a:r>
              <a:rPr lang="nl-BE" sz="2500" dirty="0">
                <a:solidFill>
                  <a:srgbClr val="25386B"/>
                </a:solidFill>
                <a:latin typeface="Arial" panose="020B0604020202020204" pitchFamily="34" charset="0"/>
                <a:ea typeface="Times New Roman"/>
                <a:cs typeface="Arial" panose="020B0604020202020204" pitchFamily="34" charset="0"/>
              </a:rPr>
              <a:t>. </a:t>
            </a:r>
            <a:r>
              <a:rPr lang="nl-BE" sz="2500" dirty="0" err="1">
                <a:solidFill>
                  <a:srgbClr val="25386B"/>
                </a:solidFill>
                <a:latin typeface="Arial" panose="020B0604020202020204" pitchFamily="34" charset="0"/>
                <a:ea typeface="Times New Roman"/>
                <a:cs typeface="Arial" panose="020B0604020202020204" pitchFamily="34" charset="0"/>
              </a:rPr>
              <a:t>Haemost</a:t>
            </a:r>
            <a:r>
              <a:rPr lang="nl-BE" sz="2500" dirty="0">
                <a:solidFill>
                  <a:srgbClr val="25386B"/>
                </a:solidFill>
                <a:latin typeface="Arial" panose="020B0604020202020204" pitchFamily="34" charset="0"/>
                <a:ea typeface="Times New Roman"/>
                <a:cs typeface="Arial" panose="020B0604020202020204" pitchFamily="34" charset="0"/>
              </a:rPr>
              <a:t>. 2008; 6: 1336-43.</a:t>
            </a:r>
          </a:p>
          <a:p>
            <a:r>
              <a:rPr lang="nl-BE" sz="2500" dirty="0">
                <a:solidFill>
                  <a:srgbClr val="25386B"/>
                </a:solidFill>
                <a:latin typeface="Arial" panose="020B0604020202020204" pitchFamily="34" charset="0"/>
                <a:ea typeface="Times New Roman"/>
                <a:cs typeface="Arial" panose="020B0604020202020204" pitchFamily="34" charset="0"/>
              </a:rPr>
              <a:t>3 </a:t>
            </a:r>
            <a:r>
              <a:rPr lang="es-US" sz="2500" dirty="0" err="1">
                <a:solidFill>
                  <a:srgbClr val="25386B"/>
                </a:solidFill>
                <a:latin typeface="Arial" panose="020B0604020202020204" pitchFamily="34" charset="0"/>
                <a:ea typeface="Times New Roman"/>
                <a:cs typeface="Arial" panose="020B0604020202020204" pitchFamily="34" charset="0"/>
              </a:rPr>
              <a:t>Vilaseca</a:t>
            </a:r>
            <a:r>
              <a:rPr lang="es-US" sz="2500" dirty="0">
                <a:solidFill>
                  <a:srgbClr val="25386B"/>
                </a:solidFill>
                <a:latin typeface="Arial" panose="020B0604020202020204" pitchFamily="34" charset="0"/>
                <a:ea typeface="Times New Roman"/>
                <a:cs typeface="Arial" panose="020B0604020202020204" pitchFamily="34" charset="0"/>
              </a:rPr>
              <a:t> M et al. </a:t>
            </a:r>
            <a:r>
              <a:rPr lang="nl-BE" sz="2500" dirty="0">
                <a:solidFill>
                  <a:srgbClr val="25386B"/>
                </a:solidFill>
                <a:latin typeface="Arial" panose="020B0604020202020204" pitchFamily="34" charset="0"/>
                <a:ea typeface="Times New Roman"/>
                <a:cs typeface="Arial" panose="020B0604020202020204" pitchFamily="34" charset="0"/>
              </a:rPr>
              <a:t>The </a:t>
            </a:r>
            <a:r>
              <a:rPr lang="nl-BE" sz="2500" dirty="0" err="1">
                <a:solidFill>
                  <a:srgbClr val="25386B"/>
                </a:solidFill>
                <a:latin typeface="Arial" panose="020B0604020202020204" pitchFamily="34" charset="0"/>
                <a:ea typeface="Times New Roman"/>
                <a:cs typeface="Arial" panose="020B0604020202020204" pitchFamily="34" charset="0"/>
              </a:rPr>
              <a:t>anticoagulant</a:t>
            </a:r>
            <a:r>
              <a:rPr lang="nl-BE" sz="2500" dirty="0">
                <a:solidFill>
                  <a:srgbClr val="25386B"/>
                </a:solidFill>
                <a:latin typeface="Arial" panose="020B0604020202020204" pitchFamily="34" charset="0"/>
                <a:ea typeface="Times New Roman"/>
                <a:cs typeface="Arial" panose="020B0604020202020204" pitchFamily="34" charset="0"/>
              </a:rPr>
              <a:t> </a:t>
            </a:r>
            <a:r>
              <a:rPr lang="nl-BE" sz="2500" dirty="0" err="1">
                <a:solidFill>
                  <a:srgbClr val="25386B"/>
                </a:solidFill>
                <a:latin typeface="Arial" panose="020B0604020202020204" pitchFamily="34" charset="0"/>
                <a:ea typeface="Times New Roman"/>
                <a:cs typeface="Arial" panose="020B0604020202020204" pitchFamily="34" charset="0"/>
              </a:rPr>
              <a:t>rivaroxaban</a:t>
            </a:r>
            <a:r>
              <a:rPr lang="nl-BE" sz="2500" dirty="0">
                <a:solidFill>
                  <a:srgbClr val="25386B"/>
                </a:solidFill>
                <a:latin typeface="Arial" panose="020B0604020202020204" pitchFamily="34" charset="0"/>
                <a:ea typeface="Times New Roman"/>
                <a:cs typeface="Arial" panose="020B0604020202020204" pitchFamily="34" charset="0"/>
              </a:rPr>
              <a:t> </a:t>
            </a:r>
            <a:r>
              <a:rPr lang="nl-BE" sz="2500" dirty="0" err="1">
                <a:solidFill>
                  <a:srgbClr val="25386B"/>
                </a:solidFill>
                <a:latin typeface="Arial" panose="020B0604020202020204" pitchFamily="34" charset="0"/>
                <a:ea typeface="Times New Roman"/>
                <a:cs typeface="Arial" panose="020B0604020202020204" pitchFamily="34" charset="0"/>
              </a:rPr>
              <a:t>lowers</a:t>
            </a:r>
            <a:r>
              <a:rPr lang="nl-BE" sz="2500" dirty="0">
                <a:solidFill>
                  <a:srgbClr val="25386B"/>
                </a:solidFill>
                <a:latin typeface="Arial" panose="020B0604020202020204" pitchFamily="34" charset="0"/>
                <a:ea typeface="Times New Roman"/>
                <a:cs typeface="Arial" panose="020B0604020202020204" pitchFamily="34" charset="0"/>
              </a:rPr>
              <a:t> portal </a:t>
            </a:r>
            <a:r>
              <a:rPr lang="nl-BE" sz="2500" dirty="0" err="1">
                <a:solidFill>
                  <a:srgbClr val="25386B"/>
                </a:solidFill>
                <a:latin typeface="Arial" panose="020B0604020202020204" pitchFamily="34" charset="0"/>
                <a:ea typeface="Times New Roman"/>
                <a:cs typeface="Arial" panose="020B0604020202020204" pitchFamily="34" charset="0"/>
              </a:rPr>
              <a:t>hypertension</a:t>
            </a:r>
            <a:r>
              <a:rPr lang="nl-BE" sz="2500" dirty="0">
                <a:solidFill>
                  <a:srgbClr val="25386B"/>
                </a:solidFill>
                <a:latin typeface="Arial" panose="020B0604020202020204" pitchFamily="34" charset="0"/>
                <a:ea typeface="Times New Roman"/>
                <a:cs typeface="Arial" panose="020B0604020202020204" pitchFamily="34" charset="0"/>
              </a:rPr>
              <a:t> in </a:t>
            </a:r>
            <a:r>
              <a:rPr lang="nl-BE" sz="2500" dirty="0" err="1">
                <a:solidFill>
                  <a:srgbClr val="25386B"/>
                </a:solidFill>
                <a:latin typeface="Arial" panose="020B0604020202020204" pitchFamily="34" charset="0"/>
                <a:ea typeface="Times New Roman"/>
                <a:cs typeface="Arial" panose="020B0604020202020204" pitchFamily="34" charset="0"/>
              </a:rPr>
              <a:t>cirrhotic</a:t>
            </a:r>
            <a:r>
              <a:rPr lang="nl-BE" sz="2500" dirty="0">
                <a:solidFill>
                  <a:srgbClr val="25386B"/>
                </a:solidFill>
                <a:latin typeface="Arial" panose="020B0604020202020204" pitchFamily="34" charset="0"/>
                <a:ea typeface="Times New Roman"/>
                <a:cs typeface="Arial" panose="020B0604020202020204" pitchFamily="34" charset="0"/>
              </a:rPr>
              <a:t> rats </a:t>
            </a:r>
            <a:r>
              <a:rPr lang="nl-BE" sz="2500" dirty="0" err="1">
                <a:solidFill>
                  <a:srgbClr val="25386B"/>
                </a:solidFill>
                <a:latin typeface="Arial" panose="020B0604020202020204" pitchFamily="34" charset="0"/>
                <a:ea typeface="Times New Roman"/>
                <a:cs typeface="Arial" panose="020B0604020202020204" pitchFamily="34" charset="0"/>
              </a:rPr>
              <a:t>mainly</a:t>
            </a:r>
            <a:r>
              <a:rPr lang="nl-BE" sz="2500" dirty="0">
                <a:solidFill>
                  <a:srgbClr val="25386B"/>
                </a:solidFill>
                <a:latin typeface="Arial" panose="020B0604020202020204" pitchFamily="34" charset="0"/>
                <a:ea typeface="Times New Roman"/>
                <a:cs typeface="Arial" panose="020B0604020202020204" pitchFamily="34" charset="0"/>
              </a:rPr>
              <a:t> </a:t>
            </a:r>
            <a:r>
              <a:rPr lang="nl-BE" sz="2500" dirty="0" err="1">
                <a:solidFill>
                  <a:srgbClr val="25386B"/>
                </a:solidFill>
                <a:latin typeface="Arial" panose="020B0604020202020204" pitchFamily="34" charset="0"/>
                <a:ea typeface="Times New Roman"/>
                <a:cs typeface="Arial" panose="020B0604020202020204" pitchFamily="34" charset="0"/>
              </a:rPr>
              <a:t>by</a:t>
            </a:r>
            <a:r>
              <a:rPr lang="nl-BE" sz="2500" dirty="0">
                <a:solidFill>
                  <a:srgbClr val="25386B"/>
                </a:solidFill>
                <a:latin typeface="Arial" panose="020B0604020202020204" pitchFamily="34" charset="0"/>
                <a:ea typeface="Times New Roman"/>
                <a:cs typeface="Arial" panose="020B0604020202020204" pitchFamily="34" charset="0"/>
              </a:rPr>
              <a:t> </a:t>
            </a:r>
            <a:r>
              <a:rPr lang="nl-BE" sz="2500" dirty="0" err="1">
                <a:solidFill>
                  <a:srgbClr val="25386B"/>
                </a:solidFill>
                <a:latin typeface="Arial" panose="020B0604020202020204" pitchFamily="34" charset="0"/>
                <a:ea typeface="Times New Roman"/>
                <a:cs typeface="Arial" panose="020B0604020202020204" pitchFamily="34" charset="0"/>
              </a:rPr>
              <a:t>deactivating</a:t>
            </a:r>
            <a:r>
              <a:rPr lang="nl-BE" sz="2500" dirty="0">
                <a:solidFill>
                  <a:srgbClr val="25386B"/>
                </a:solidFill>
                <a:latin typeface="Arial" panose="020B0604020202020204" pitchFamily="34" charset="0"/>
                <a:ea typeface="Times New Roman"/>
                <a:cs typeface="Arial" panose="020B0604020202020204" pitchFamily="34" charset="0"/>
              </a:rPr>
              <a:t> </a:t>
            </a:r>
            <a:r>
              <a:rPr lang="nl-BE" sz="2500" dirty="0" err="1">
                <a:solidFill>
                  <a:srgbClr val="25386B"/>
                </a:solidFill>
                <a:latin typeface="Arial" panose="020B0604020202020204" pitchFamily="34" charset="0"/>
                <a:ea typeface="Times New Roman"/>
                <a:cs typeface="Arial" panose="020B0604020202020204" pitchFamily="34" charset="0"/>
              </a:rPr>
              <a:t>hepatic</a:t>
            </a:r>
            <a:r>
              <a:rPr lang="nl-BE" sz="2500" dirty="0">
                <a:solidFill>
                  <a:srgbClr val="25386B"/>
                </a:solidFill>
                <a:latin typeface="Arial" panose="020B0604020202020204" pitchFamily="34" charset="0"/>
                <a:ea typeface="Times New Roman"/>
                <a:cs typeface="Arial" panose="020B0604020202020204" pitchFamily="34" charset="0"/>
              </a:rPr>
              <a:t> stellate </a:t>
            </a:r>
            <a:r>
              <a:rPr lang="nl-BE" sz="2500" dirty="0" err="1">
                <a:solidFill>
                  <a:srgbClr val="25386B"/>
                </a:solidFill>
                <a:latin typeface="Arial" panose="020B0604020202020204" pitchFamily="34" charset="0"/>
                <a:ea typeface="Times New Roman"/>
                <a:cs typeface="Arial" panose="020B0604020202020204" pitchFamily="34" charset="0"/>
              </a:rPr>
              <a:t>cells</a:t>
            </a:r>
            <a:r>
              <a:rPr lang="nl-BE" sz="2500" dirty="0">
                <a:solidFill>
                  <a:srgbClr val="25386B"/>
                </a:solidFill>
                <a:latin typeface="Arial" panose="020B0604020202020204" pitchFamily="34" charset="0"/>
                <a:ea typeface="Times New Roman"/>
                <a:cs typeface="Arial" panose="020B0604020202020204" pitchFamily="34" charset="0"/>
              </a:rPr>
              <a:t>. </a:t>
            </a:r>
            <a:r>
              <a:rPr lang="nl-BE" sz="2500" dirty="0" err="1">
                <a:solidFill>
                  <a:srgbClr val="25386B"/>
                </a:solidFill>
                <a:latin typeface="Arial" panose="020B0604020202020204" pitchFamily="34" charset="0"/>
                <a:ea typeface="Times New Roman"/>
                <a:cs typeface="Arial" panose="020B0604020202020204" pitchFamily="34" charset="0"/>
              </a:rPr>
              <a:t>Hepatology</a:t>
            </a:r>
            <a:r>
              <a:rPr lang="nl-BE" sz="2500" dirty="0">
                <a:solidFill>
                  <a:srgbClr val="25386B"/>
                </a:solidFill>
                <a:latin typeface="Arial" panose="020B0604020202020204" pitchFamily="34" charset="0"/>
                <a:ea typeface="Times New Roman"/>
                <a:cs typeface="Arial" panose="020B0604020202020204" pitchFamily="34" charset="0"/>
              </a:rPr>
              <a:t> 2017,65:2031-44.</a:t>
            </a:r>
          </a:p>
          <a:p>
            <a:endParaRPr lang="nl-BE" sz="2500" dirty="0">
              <a:solidFill>
                <a:srgbClr val="25386B"/>
              </a:solidFill>
              <a:latin typeface="Arial" panose="020B0604020202020204" pitchFamily="34" charset="0"/>
              <a:ea typeface="Times New Roman"/>
              <a:cs typeface="Arial" panose="020B0604020202020204" pitchFamily="34" charset="0"/>
            </a:endParaRPr>
          </a:p>
          <a:p>
            <a:r>
              <a:rPr lang="en-AU" sz="3111" dirty="0">
                <a:solidFill>
                  <a:srgbClr val="005995"/>
                </a:solidFill>
                <a:latin typeface="Arial" panose="020B0604020202020204" pitchFamily="34" charset="0"/>
                <a:cs typeface="Arial" panose="020B0604020202020204" pitchFamily="34" charset="0"/>
              </a:rPr>
              <a:t> </a:t>
            </a:r>
            <a:endParaRPr lang="en-US" sz="3111" dirty="0">
              <a:solidFill>
                <a:srgbClr val="005995"/>
              </a:solidFill>
              <a:latin typeface="Arial" panose="020B0604020202020204" pitchFamily="34" charset="0"/>
              <a:cs typeface="Arial" panose="020B0604020202020204" pitchFamily="34" charset="0"/>
            </a:endParaRPr>
          </a:p>
        </p:txBody>
      </p:sp>
      <p:sp>
        <p:nvSpPr>
          <p:cNvPr id="6" name="Rectangle 5"/>
          <p:cNvSpPr>
            <a:spLocks noChangeArrowheads="1"/>
          </p:cNvSpPr>
          <p:nvPr/>
        </p:nvSpPr>
        <p:spPr bwMode="auto">
          <a:xfrm>
            <a:off x="341459" y="16515494"/>
            <a:ext cx="29591273" cy="16908232"/>
          </a:xfrm>
          <a:prstGeom prst="rect">
            <a:avLst/>
          </a:prstGeom>
          <a:solidFill>
            <a:schemeClr val="bg1"/>
          </a:solidFill>
          <a:ln w="25400">
            <a:solidFill>
              <a:srgbClr val="22366D"/>
            </a:solidFill>
            <a:miter lim="800000"/>
            <a:headEnd/>
            <a:tailEnd/>
          </a:ln>
          <a:effectLst/>
          <a:extLst/>
        </p:spPr>
        <p:txBody>
          <a:bodyPr lIns="467303" tIns="467303" rIns="467303" bIns="467303" numCol="1" spcCol="720685"/>
          <a:lstStyle/>
          <a:p>
            <a:pPr defTabSz="1184885" eaLnBrk="0" hangingPunct="0">
              <a:spcBef>
                <a:spcPct val="50000"/>
              </a:spcBef>
            </a:pPr>
            <a:r>
              <a:rPr lang="en-US" sz="5500" b="1" cap="all" dirty="0">
                <a:solidFill>
                  <a:srgbClr val="415058"/>
                </a:solidFill>
                <a:latin typeface="Arial" panose="020B0604020202020204" pitchFamily="34" charset="0"/>
                <a:cs typeface="Arial" panose="020B0604020202020204" pitchFamily="34" charset="0"/>
              </a:rPr>
              <a:t>Results</a:t>
            </a:r>
            <a:endParaRPr lang="en-AU" sz="5500" dirty="0">
              <a:solidFill>
                <a:srgbClr val="415058"/>
              </a:solidFill>
              <a:latin typeface="Arial" panose="020B0604020202020204" pitchFamily="34" charset="0"/>
              <a:cs typeface="Arial" panose="020B0604020202020204" pitchFamily="34" charset="0"/>
            </a:endParaRPr>
          </a:p>
        </p:txBody>
      </p:sp>
      <p:sp>
        <p:nvSpPr>
          <p:cNvPr id="13" name="Text Box 14"/>
          <p:cNvSpPr txBox="1">
            <a:spLocks noChangeArrowheads="1"/>
          </p:cNvSpPr>
          <p:nvPr/>
        </p:nvSpPr>
        <p:spPr bwMode="auto">
          <a:xfrm>
            <a:off x="491057" y="17858586"/>
            <a:ext cx="14290044" cy="7784095"/>
          </a:xfrm>
          <a:prstGeom prst="rect">
            <a:avLst/>
          </a:prstGeom>
          <a:noFill/>
          <a:ln w="2540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403202" tIns="403202" rIns="403202" bIns="403202">
            <a:noAutofit/>
          </a:bodyPr>
          <a:lstStyle>
            <a:lvl1pPr defTabSz="166688" eaLnBrk="0" hangingPunct="0">
              <a:defRPr sz="500">
                <a:solidFill>
                  <a:schemeClr val="tx1"/>
                </a:solidFill>
                <a:latin typeface="Times New Roman" charset="0"/>
                <a:ea typeface="ＭＳ Ｐゴシック" charset="0"/>
              </a:defRPr>
            </a:lvl1pPr>
            <a:lvl2pPr marL="742950" indent="-285750" defTabSz="166688" eaLnBrk="0" hangingPunct="0">
              <a:defRPr sz="500">
                <a:solidFill>
                  <a:schemeClr val="tx1"/>
                </a:solidFill>
                <a:latin typeface="Times New Roman" charset="0"/>
                <a:ea typeface="ＭＳ Ｐゴシック" charset="0"/>
              </a:defRPr>
            </a:lvl2pPr>
            <a:lvl3pPr marL="1143000" indent="-228600" defTabSz="166688" eaLnBrk="0" hangingPunct="0">
              <a:defRPr sz="500">
                <a:solidFill>
                  <a:schemeClr val="tx1"/>
                </a:solidFill>
                <a:latin typeface="Times New Roman" charset="0"/>
                <a:ea typeface="ＭＳ Ｐゴシック" charset="0"/>
              </a:defRPr>
            </a:lvl3pPr>
            <a:lvl4pPr marL="1600200" indent="-228600" defTabSz="166688" eaLnBrk="0" hangingPunct="0">
              <a:defRPr sz="500">
                <a:solidFill>
                  <a:schemeClr val="tx1"/>
                </a:solidFill>
                <a:latin typeface="Times New Roman" charset="0"/>
                <a:ea typeface="ＭＳ Ｐゴシック" charset="0"/>
              </a:defRPr>
            </a:lvl4pPr>
            <a:lvl5pPr marL="2057400" indent="-228600" defTabSz="166688" eaLnBrk="0" hangingPunct="0">
              <a:defRPr sz="500">
                <a:solidFill>
                  <a:schemeClr val="tx1"/>
                </a:solidFill>
                <a:latin typeface="Times New Roman" charset="0"/>
                <a:ea typeface="ＭＳ Ｐゴシック" charset="0"/>
              </a:defRPr>
            </a:lvl5pPr>
            <a:lvl6pPr marL="2514600" indent="-228600" defTabSz="166688" eaLnBrk="0" fontAlgn="base" hangingPunct="0">
              <a:spcBef>
                <a:spcPct val="0"/>
              </a:spcBef>
              <a:spcAft>
                <a:spcPct val="0"/>
              </a:spcAft>
              <a:defRPr sz="500">
                <a:solidFill>
                  <a:schemeClr val="tx1"/>
                </a:solidFill>
                <a:latin typeface="Times New Roman" charset="0"/>
                <a:ea typeface="ＭＳ Ｐゴシック" charset="0"/>
              </a:defRPr>
            </a:lvl6pPr>
            <a:lvl7pPr marL="2971800" indent="-228600" defTabSz="166688" eaLnBrk="0" fontAlgn="base" hangingPunct="0">
              <a:spcBef>
                <a:spcPct val="0"/>
              </a:spcBef>
              <a:spcAft>
                <a:spcPct val="0"/>
              </a:spcAft>
              <a:defRPr sz="500">
                <a:solidFill>
                  <a:schemeClr val="tx1"/>
                </a:solidFill>
                <a:latin typeface="Times New Roman" charset="0"/>
                <a:ea typeface="ＭＳ Ｐゴシック" charset="0"/>
              </a:defRPr>
            </a:lvl7pPr>
            <a:lvl8pPr marL="3429000" indent="-228600" defTabSz="166688" eaLnBrk="0" fontAlgn="base" hangingPunct="0">
              <a:spcBef>
                <a:spcPct val="0"/>
              </a:spcBef>
              <a:spcAft>
                <a:spcPct val="0"/>
              </a:spcAft>
              <a:defRPr sz="500">
                <a:solidFill>
                  <a:schemeClr val="tx1"/>
                </a:solidFill>
                <a:latin typeface="Times New Roman" charset="0"/>
                <a:ea typeface="ＭＳ Ｐゴシック" charset="0"/>
              </a:defRPr>
            </a:lvl8pPr>
            <a:lvl9pPr marL="3886200" indent="-228600" defTabSz="166688" eaLnBrk="0" fontAlgn="base" hangingPunct="0">
              <a:spcBef>
                <a:spcPct val="0"/>
              </a:spcBef>
              <a:spcAft>
                <a:spcPct val="0"/>
              </a:spcAft>
              <a:defRPr sz="500">
                <a:solidFill>
                  <a:schemeClr val="tx1"/>
                </a:solidFill>
                <a:latin typeface="Times New Roman" charset="0"/>
                <a:ea typeface="ＭＳ Ｐゴシック" charset="0"/>
              </a:defRPr>
            </a:lvl9pPr>
          </a:lstStyle>
          <a:p>
            <a:pPr marL="457200" indent="-457200" algn="just">
              <a:lnSpc>
                <a:spcPct val="150000"/>
              </a:lnSpc>
              <a:buFont typeface="Wingdings" panose="05000000000000000000" pitchFamily="2" charset="2"/>
              <a:buChar char="ü"/>
            </a:pPr>
            <a:r>
              <a:rPr lang="en-US" sz="3200" dirty="0">
                <a:solidFill>
                  <a:srgbClr val="25386B"/>
                </a:solidFill>
                <a:latin typeface="Arial" panose="020B0604020202020204" pitchFamily="34" charset="0"/>
                <a:cs typeface="Arial" panose="020B0604020202020204" pitchFamily="34" charset="0"/>
              </a:rPr>
              <a:t>Significant fibrosis developed in all TAA-treated mice. </a:t>
            </a:r>
          </a:p>
          <a:p>
            <a:pPr marL="457200" indent="-457200" algn="just">
              <a:lnSpc>
                <a:spcPct val="150000"/>
              </a:lnSpc>
              <a:buFont typeface="Wingdings" panose="05000000000000000000" pitchFamily="2" charset="2"/>
              <a:buChar char="ü"/>
            </a:pPr>
            <a:r>
              <a:rPr lang="en-US" sz="3200" dirty="0">
                <a:solidFill>
                  <a:srgbClr val="25386B"/>
                </a:solidFill>
                <a:latin typeface="Arial" panose="020B0604020202020204" pitchFamily="34" charset="0"/>
                <a:cs typeface="Arial" panose="020B0604020202020204" pitchFamily="34" charset="0"/>
              </a:rPr>
              <a:t>In CTL-TAA mice, thicker and more complete bundles of collagen intersected the liver, than in HEMO-TAA livers (Fig. 2).</a:t>
            </a:r>
          </a:p>
          <a:p>
            <a:pPr marL="457200" indent="-457200" algn="just">
              <a:lnSpc>
                <a:spcPct val="150000"/>
              </a:lnSpc>
              <a:buFont typeface="Wingdings" panose="05000000000000000000" pitchFamily="2" charset="2"/>
              <a:buChar char="ü"/>
            </a:pPr>
            <a:r>
              <a:rPr lang="en-US" sz="3200" dirty="0">
                <a:solidFill>
                  <a:srgbClr val="25386B"/>
                </a:solidFill>
                <a:latin typeface="Arial" panose="020B0604020202020204" pitchFamily="34" charset="0"/>
                <a:cs typeface="Arial" panose="020B0604020202020204" pitchFamily="34" charset="0"/>
              </a:rPr>
              <a:t>Hemophilia mice treated with TAA developed a significantly lower level of fibrosis than the CTL-TAA group (p &lt;0.01, Fig. 3). </a:t>
            </a:r>
          </a:p>
          <a:p>
            <a:pPr marL="457200" indent="-457200" algn="just">
              <a:lnSpc>
                <a:spcPct val="150000"/>
              </a:lnSpc>
              <a:buFont typeface="Wingdings" panose="05000000000000000000" pitchFamily="2" charset="2"/>
              <a:buChar char="ü"/>
            </a:pPr>
            <a:r>
              <a:rPr lang="en-US" sz="3200" dirty="0">
                <a:solidFill>
                  <a:srgbClr val="25386B"/>
                </a:solidFill>
                <a:latin typeface="Arial" panose="020B0604020202020204" pitchFamily="34" charset="0"/>
                <a:cs typeface="Arial" panose="020B0604020202020204" pitchFamily="34" charset="0"/>
              </a:rPr>
              <a:t>The amount of Type I collagen mRNA, described as an early event in the development of liver fibrosis, caused by activation of hepatic stellate cells [1], was higher in CTL-TAA groups than in the HEMO-TAA (p &lt;0.05). </a:t>
            </a:r>
          </a:p>
          <a:p>
            <a:r>
              <a:rPr lang="en-US" sz="3200" dirty="0">
                <a:solidFill>
                  <a:srgbClr val="25386B"/>
                </a:solidFill>
                <a:latin typeface="Arial" panose="020B0604020202020204" pitchFamily="34" charset="0"/>
                <a:cs typeface="Arial" panose="020B0604020202020204" pitchFamily="34" charset="0"/>
              </a:rPr>
              <a:t> </a:t>
            </a:r>
          </a:p>
          <a:p>
            <a:pPr>
              <a:spcBef>
                <a:spcPct val="50000"/>
              </a:spcBef>
            </a:pPr>
            <a:endParaRPr lang="en-AU" sz="3200" dirty="0">
              <a:solidFill>
                <a:srgbClr val="25386B"/>
              </a:solidFill>
              <a:latin typeface="Arial" panose="020B0604020202020204" pitchFamily="34" charset="0"/>
              <a:cs typeface="Arial" panose="020B0604020202020204" pitchFamily="34" charset="0"/>
            </a:endParaRPr>
          </a:p>
        </p:txBody>
      </p:sp>
      <p:sp>
        <p:nvSpPr>
          <p:cNvPr id="24" name="Text Box 40"/>
          <p:cNvSpPr txBox="1">
            <a:spLocks noChangeArrowheads="1"/>
          </p:cNvSpPr>
          <p:nvPr/>
        </p:nvSpPr>
        <p:spPr bwMode="auto">
          <a:xfrm>
            <a:off x="6055045" y="2997657"/>
            <a:ext cx="18869729" cy="2607443"/>
          </a:xfrm>
          <a:prstGeom prst="rect">
            <a:avLst/>
          </a:prstGeom>
          <a:noFill/>
          <a:ln>
            <a:noFill/>
          </a:ln>
          <a:effectLst/>
          <a:extLst/>
        </p:spPr>
        <p:txBody>
          <a:bodyPr lIns="535445" tIns="535445" rIns="535445" bIns="535445"/>
          <a:lstStyle>
            <a:lvl1pPr defTabSz="192088" eaLnBrk="0" hangingPunct="0">
              <a:defRPr sz="500">
                <a:solidFill>
                  <a:schemeClr val="tx1"/>
                </a:solidFill>
                <a:latin typeface="Times New Roman" charset="0"/>
                <a:ea typeface="ＭＳ Ｐゴシック" charset="0"/>
              </a:defRPr>
            </a:lvl1pPr>
            <a:lvl2pPr marL="742950" indent="-285750" defTabSz="192088" eaLnBrk="0" hangingPunct="0">
              <a:defRPr sz="500">
                <a:solidFill>
                  <a:schemeClr val="tx1"/>
                </a:solidFill>
                <a:latin typeface="Times New Roman" charset="0"/>
                <a:ea typeface="ＭＳ Ｐゴシック" charset="0"/>
              </a:defRPr>
            </a:lvl2pPr>
            <a:lvl3pPr marL="1143000" indent="-228600" defTabSz="192088" eaLnBrk="0" hangingPunct="0">
              <a:defRPr sz="500">
                <a:solidFill>
                  <a:schemeClr val="tx1"/>
                </a:solidFill>
                <a:latin typeface="Times New Roman" charset="0"/>
                <a:ea typeface="ＭＳ Ｐゴシック" charset="0"/>
              </a:defRPr>
            </a:lvl3pPr>
            <a:lvl4pPr marL="1600200" indent="-228600" defTabSz="192088" eaLnBrk="0" hangingPunct="0">
              <a:defRPr sz="500">
                <a:solidFill>
                  <a:schemeClr val="tx1"/>
                </a:solidFill>
                <a:latin typeface="Times New Roman" charset="0"/>
                <a:ea typeface="ＭＳ Ｐゴシック" charset="0"/>
              </a:defRPr>
            </a:lvl4pPr>
            <a:lvl5pPr marL="2057400" indent="-228600" defTabSz="192088" eaLnBrk="0" hangingPunct="0">
              <a:defRPr sz="500">
                <a:solidFill>
                  <a:schemeClr val="tx1"/>
                </a:solidFill>
                <a:latin typeface="Times New Roman" charset="0"/>
                <a:ea typeface="ＭＳ Ｐゴシック" charset="0"/>
              </a:defRPr>
            </a:lvl5pPr>
            <a:lvl6pPr marL="2514600" indent="-228600" defTabSz="192088" eaLnBrk="0" fontAlgn="base" hangingPunct="0">
              <a:spcBef>
                <a:spcPct val="0"/>
              </a:spcBef>
              <a:spcAft>
                <a:spcPct val="0"/>
              </a:spcAft>
              <a:defRPr sz="500">
                <a:solidFill>
                  <a:schemeClr val="tx1"/>
                </a:solidFill>
                <a:latin typeface="Times New Roman" charset="0"/>
                <a:ea typeface="ＭＳ Ｐゴシック" charset="0"/>
              </a:defRPr>
            </a:lvl6pPr>
            <a:lvl7pPr marL="2971800" indent="-228600" defTabSz="192088" eaLnBrk="0" fontAlgn="base" hangingPunct="0">
              <a:spcBef>
                <a:spcPct val="0"/>
              </a:spcBef>
              <a:spcAft>
                <a:spcPct val="0"/>
              </a:spcAft>
              <a:defRPr sz="500">
                <a:solidFill>
                  <a:schemeClr val="tx1"/>
                </a:solidFill>
                <a:latin typeface="Times New Roman" charset="0"/>
                <a:ea typeface="ＭＳ Ｐゴシック" charset="0"/>
              </a:defRPr>
            </a:lvl7pPr>
            <a:lvl8pPr marL="3429000" indent="-228600" defTabSz="192088" eaLnBrk="0" fontAlgn="base" hangingPunct="0">
              <a:spcBef>
                <a:spcPct val="0"/>
              </a:spcBef>
              <a:spcAft>
                <a:spcPct val="0"/>
              </a:spcAft>
              <a:defRPr sz="500">
                <a:solidFill>
                  <a:schemeClr val="tx1"/>
                </a:solidFill>
                <a:latin typeface="Times New Roman" charset="0"/>
                <a:ea typeface="ＭＳ Ｐゴシック" charset="0"/>
              </a:defRPr>
            </a:lvl8pPr>
            <a:lvl9pPr marL="3886200" indent="-228600" defTabSz="192088" eaLnBrk="0" fontAlgn="base" hangingPunct="0">
              <a:spcBef>
                <a:spcPct val="0"/>
              </a:spcBef>
              <a:spcAft>
                <a:spcPct val="0"/>
              </a:spcAft>
              <a:defRPr sz="500">
                <a:solidFill>
                  <a:schemeClr val="tx1"/>
                </a:solidFill>
                <a:latin typeface="Times New Roman" charset="0"/>
                <a:ea typeface="ＭＳ Ｐゴシック" charset="0"/>
              </a:defRPr>
            </a:lvl9pPr>
          </a:lstStyle>
          <a:p>
            <a:pPr>
              <a:spcBef>
                <a:spcPct val="20000"/>
              </a:spcBef>
            </a:pPr>
            <a:r>
              <a:rPr lang="en-AU" sz="2400" b="1" u="sng" dirty="0">
                <a:solidFill>
                  <a:schemeClr val="bg1"/>
                </a:solidFill>
                <a:latin typeface="Arial" panose="020B0604020202020204" pitchFamily="34" charset="0"/>
                <a:cs typeface="Arial" panose="020B0604020202020204" pitchFamily="34" charset="0"/>
              </a:rPr>
              <a:t>M.A. VAN DIEVOET</a:t>
            </a:r>
            <a:r>
              <a:rPr lang="en-US" sz="2400" baseline="30000" dirty="0">
                <a:solidFill>
                  <a:schemeClr val="bg1"/>
                </a:solidFill>
                <a:latin typeface="Arial" panose="020B0604020202020204" pitchFamily="34" charset="0"/>
                <a:ea typeface="Times New Roman"/>
                <a:cs typeface="Arial" panose="020B0604020202020204" pitchFamily="34" charset="0"/>
              </a:rPr>
              <a:t> 1</a:t>
            </a:r>
            <a:r>
              <a:rPr lang="en-US" sz="2400" dirty="0">
                <a:solidFill>
                  <a:schemeClr val="bg1"/>
                </a:solidFill>
                <a:latin typeface="Arial" panose="020B0604020202020204" pitchFamily="34" charset="0"/>
                <a:ea typeface="Times New Roman"/>
                <a:cs typeface="Arial" panose="020B0604020202020204" pitchFamily="34" charset="0"/>
              </a:rPr>
              <a:t>, I. LECLERCQ</a:t>
            </a:r>
            <a:r>
              <a:rPr lang="en-US" sz="2400" baseline="30000" dirty="0">
                <a:solidFill>
                  <a:schemeClr val="bg1"/>
                </a:solidFill>
                <a:latin typeface="Arial" panose="020B0604020202020204" pitchFamily="34" charset="0"/>
                <a:ea typeface="Times New Roman"/>
                <a:cs typeface="Arial" panose="020B0604020202020204" pitchFamily="34" charset="0"/>
              </a:rPr>
              <a:t> 1</a:t>
            </a:r>
            <a:r>
              <a:rPr lang="en-US" sz="2400" dirty="0">
                <a:solidFill>
                  <a:schemeClr val="bg1"/>
                </a:solidFill>
                <a:latin typeface="Arial" panose="020B0604020202020204" pitchFamily="34" charset="0"/>
                <a:ea typeface="Times New Roman"/>
                <a:cs typeface="Arial" panose="020B0604020202020204" pitchFamily="34" charset="0"/>
              </a:rPr>
              <a:t>, C. HERMANS</a:t>
            </a:r>
            <a:r>
              <a:rPr lang="en-US" sz="2400" baseline="30000" dirty="0">
                <a:solidFill>
                  <a:schemeClr val="bg1"/>
                </a:solidFill>
                <a:latin typeface="Arial" panose="020B0604020202020204" pitchFamily="34" charset="0"/>
                <a:ea typeface="Times New Roman"/>
                <a:cs typeface="Arial" panose="020B0604020202020204" pitchFamily="34" charset="0"/>
              </a:rPr>
              <a:t> 1</a:t>
            </a:r>
            <a:r>
              <a:rPr lang="en-US" sz="2400" dirty="0">
                <a:solidFill>
                  <a:schemeClr val="bg1"/>
                </a:solidFill>
                <a:latin typeface="Arial" panose="020B0604020202020204" pitchFamily="34" charset="0"/>
                <a:ea typeface="Times New Roman"/>
                <a:cs typeface="Arial" panose="020B0604020202020204" pitchFamily="34" charset="0"/>
              </a:rPr>
              <a:t>, C. LAMBERT</a:t>
            </a:r>
            <a:r>
              <a:rPr lang="en-US" sz="2400" baseline="30000" dirty="0">
                <a:solidFill>
                  <a:schemeClr val="bg1"/>
                </a:solidFill>
                <a:latin typeface="Arial" panose="020B0604020202020204" pitchFamily="34" charset="0"/>
                <a:ea typeface="Times New Roman"/>
                <a:cs typeface="Arial" panose="020B0604020202020204" pitchFamily="34" charset="0"/>
              </a:rPr>
              <a:t> 1</a:t>
            </a:r>
            <a:r>
              <a:rPr lang="en-US" sz="2400" dirty="0">
                <a:solidFill>
                  <a:schemeClr val="bg1"/>
                </a:solidFill>
                <a:latin typeface="Arial" panose="020B0604020202020204" pitchFamily="34" charset="0"/>
                <a:ea typeface="Times New Roman"/>
                <a:cs typeface="Arial" panose="020B0604020202020204" pitchFamily="34" charset="0"/>
              </a:rPr>
              <a:t>, Y. HORSMANS</a:t>
            </a:r>
            <a:r>
              <a:rPr lang="en-US" sz="2400" baseline="30000" dirty="0">
                <a:solidFill>
                  <a:schemeClr val="bg1"/>
                </a:solidFill>
                <a:latin typeface="Arial" panose="020B0604020202020204" pitchFamily="34" charset="0"/>
                <a:ea typeface="Times New Roman"/>
                <a:cs typeface="Arial" panose="020B0604020202020204" pitchFamily="34" charset="0"/>
              </a:rPr>
              <a:t> 1</a:t>
            </a:r>
            <a:r>
              <a:rPr lang="en-US" sz="2400" dirty="0">
                <a:solidFill>
                  <a:schemeClr val="bg1"/>
                </a:solidFill>
                <a:latin typeface="Arial" panose="020B0604020202020204" pitchFamily="34" charset="0"/>
                <a:ea typeface="Times New Roman"/>
                <a:cs typeface="Arial" panose="020B0604020202020204" pitchFamily="34" charset="0"/>
              </a:rPr>
              <a:t>, M. JACQUEMIN</a:t>
            </a:r>
            <a:r>
              <a:rPr lang="en-US" sz="2400" baseline="30000" dirty="0">
                <a:solidFill>
                  <a:schemeClr val="bg1"/>
                </a:solidFill>
                <a:latin typeface="Arial" panose="020B0604020202020204" pitchFamily="34" charset="0"/>
                <a:ea typeface="Times New Roman"/>
                <a:cs typeface="Arial" panose="020B0604020202020204" pitchFamily="34" charset="0"/>
              </a:rPr>
              <a:t> 2</a:t>
            </a:r>
            <a:r>
              <a:rPr lang="en-US" sz="2400" dirty="0">
                <a:solidFill>
                  <a:schemeClr val="bg1"/>
                </a:solidFill>
                <a:latin typeface="Arial" panose="020B0604020202020204" pitchFamily="34" charset="0"/>
                <a:ea typeface="Times New Roman"/>
                <a:cs typeface="Arial" panose="020B0604020202020204" pitchFamily="34" charset="0"/>
              </a:rPr>
              <a:t> and S. EECKHOUDT</a:t>
            </a:r>
            <a:r>
              <a:rPr lang="en-US" sz="2400" baseline="30000" dirty="0">
                <a:solidFill>
                  <a:schemeClr val="bg1"/>
                </a:solidFill>
                <a:latin typeface="Arial" panose="020B0604020202020204" pitchFamily="34" charset="0"/>
                <a:ea typeface="Times New Roman"/>
                <a:cs typeface="Arial" panose="020B0604020202020204" pitchFamily="34" charset="0"/>
              </a:rPr>
              <a:t> 1</a:t>
            </a:r>
            <a:endParaRPr lang="en-AU" sz="2400" b="1" u="sng" dirty="0">
              <a:solidFill>
                <a:schemeClr val="bg1"/>
              </a:solidFill>
              <a:latin typeface="Arial" panose="020B0604020202020204" pitchFamily="34" charset="0"/>
              <a:cs typeface="Arial" panose="020B0604020202020204" pitchFamily="34" charset="0"/>
            </a:endParaRPr>
          </a:p>
          <a:p>
            <a:pPr>
              <a:spcBef>
                <a:spcPct val="20000"/>
              </a:spcBef>
            </a:pPr>
            <a:endParaRPr lang="en-AU" sz="2400" dirty="0">
              <a:solidFill>
                <a:schemeClr val="bg1"/>
              </a:solidFill>
              <a:latin typeface="Arial" panose="020B0604020202020204" pitchFamily="34" charset="0"/>
              <a:cs typeface="Arial" panose="020B0604020202020204" pitchFamily="34" charset="0"/>
            </a:endParaRPr>
          </a:p>
          <a:p>
            <a:pPr>
              <a:spcBef>
                <a:spcPct val="20000"/>
              </a:spcBef>
            </a:pPr>
            <a:r>
              <a:rPr lang="en-AU" sz="2400" dirty="0">
                <a:solidFill>
                  <a:schemeClr val="bg1"/>
                </a:solidFill>
                <a:latin typeface="Arial" panose="020B0604020202020204" pitchFamily="34" charset="0"/>
                <a:cs typeface="Arial" panose="020B0604020202020204" pitchFamily="34" charset="0"/>
              </a:rPr>
              <a:t>1Cliniques </a:t>
            </a:r>
            <a:r>
              <a:rPr lang="en-AU" sz="2400" dirty="0" err="1">
                <a:solidFill>
                  <a:schemeClr val="bg1"/>
                </a:solidFill>
                <a:latin typeface="Arial" panose="020B0604020202020204" pitchFamily="34" charset="0"/>
                <a:cs typeface="Arial" panose="020B0604020202020204" pitchFamily="34" charset="0"/>
              </a:rPr>
              <a:t>universitaires</a:t>
            </a:r>
            <a:r>
              <a:rPr lang="en-AU" sz="2400" dirty="0">
                <a:solidFill>
                  <a:schemeClr val="bg1"/>
                </a:solidFill>
                <a:latin typeface="Arial" panose="020B0604020202020204" pitchFamily="34" charset="0"/>
                <a:cs typeface="Arial" panose="020B0604020202020204" pitchFamily="34" charset="0"/>
              </a:rPr>
              <a:t> Saint-Luc, Brussels, Belgium</a:t>
            </a:r>
          </a:p>
          <a:p>
            <a:pPr>
              <a:spcBef>
                <a:spcPct val="20000"/>
              </a:spcBef>
            </a:pPr>
            <a:r>
              <a:rPr lang="en-AU" sz="2400" dirty="0">
                <a:solidFill>
                  <a:schemeClr val="bg1"/>
                </a:solidFill>
                <a:latin typeface="Arial" panose="020B0604020202020204" pitchFamily="34" charset="0"/>
                <a:cs typeface="Arial" panose="020B0604020202020204" pitchFamily="34" charset="0"/>
              </a:rPr>
              <a:t>2Universitair </a:t>
            </a:r>
            <a:r>
              <a:rPr lang="en-AU" sz="2400" dirty="0" err="1">
                <a:solidFill>
                  <a:schemeClr val="bg1"/>
                </a:solidFill>
                <a:latin typeface="Arial" panose="020B0604020202020204" pitchFamily="34" charset="0"/>
                <a:cs typeface="Arial" panose="020B0604020202020204" pitchFamily="34" charset="0"/>
              </a:rPr>
              <a:t>ziekenhuis</a:t>
            </a:r>
            <a:r>
              <a:rPr lang="en-AU" sz="2400" dirty="0">
                <a:solidFill>
                  <a:schemeClr val="bg1"/>
                </a:solidFill>
                <a:latin typeface="Arial" panose="020B0604020202020204" pitchFamily="34" charset="0"/>
                <a:cs typeface="Arial" panose="020B0604020202020204" pitchFamily="34" charset="0"/>
              </a:rPr>
              <a:t> Leuven, Leuven, Belgium</a:t>
            </a:r>
          </a:p>
        </p:txBody>
      </p:sp>
      <p:sp>
        <p:nvSpPr>
          <p:cNvPr id="28" name="Rectangle 27">
            <a:extLst>
              <a:ext uri="{FF2B5EF4-FFF2-40B4-BE49-F238E27FC236}">
                <a16:creationId xmlns:a16="http://schemas.microsoft.com/office/drawing/2014/main" id="{5EB75DC2-60B5-479E-99B0-894D8385B842}"/>
              </a:ext>
            </a:extLst>
          </p:cNvPr>
          <p:cNvSpPr/>
          <p:nvPr/>
        </p:nvSpPr>
        <p:spPr>
          <a:xfrm>
            <a:off x="0" y="5764739"/>
            <a:ext cx="30240290" cy="1022204"/>
          </a:xfrm>
          <a:prstGeom prst="rect">
            <a:avLst/>
          </a:prstGeom>
          <a:solidFill>
            <a:srgbClr val="0399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1184885" eaLnBrk="0" hangingPunct="0">
              <a:spcBef>
                <a:spcPct val="50000"/>
              </a:spcBef>
            </a:pPr>
            <a:endParaRPr lang="en-AU" sz="2400" dirty="0">
              <a:solidFill>
                <a:schemeClr val="bg1"/>
              </a:solidFill>
              <a:latin typeface="Arial" panose="020B0604020202020204" pitchFamily="34" charset="0"/>
              <a:cs typeface="Arial" panose="020B0604020202020204" pitchFamily="34" charset="0"/>
            </a:endParaRPr>
          </a:p>
          <a:p>
            <a:pPr defTabSz="1184885" eaLnBrk="0" hangingPunct="0">
              <a:spcBef>
                <a:spcPct val="50000"/>
              </a:spcBef>
            </a:pPr>
            <a:r>
              <a:rPr lang="en-AU" sz="2400" dirty="0">
                <a:solidFill>
                  <a:schemeClr val="bg1"/>
                </a:solidFill>
                <a:latin typeface="Arial" panose="020B0604020202020204" pitchFamily="34" charset="0"/>
                <a:cs typeface="Arial" panose="020B0604020202020204" pitchFamily="34" charset="0"/>
              </a:rPr>
              <a:t>Contact information: Marie-Astrid van Dievoet, </a:t>
            </a:r>
            <a:r>
              <a:rPr lang="en-AU" sz="2400" dirty="0" err="1">
                <a:solidFill>
                  <a:schemeClr val="bg1"/>
                </a:solidFill>
                <a:latin typeface="Arial" panose="020B0604020202020204" pitchFamily="34" charset="0"/>
                <a:cs typeface="Arial" panose="020B0604020202020204" pitchFamily="34" charset="0"/>
              </a:rPr>
              <a:t>Cliniques</a:t>
            </a:r>
            <a:r>
              <a:rPr lang="en-AU" sz="2400" dirty="0">
                <a:solidFill>
                  <a:schemeClr val="bg1"/>
                </a:solidFill>
                <a:latin typeface="Arial" panose="020B0604020202020204" pitchFamily="34" charset="0"/>
                <a:cs typeface="Arial" panose="020B0604020202020204" pitchFamily="34" charset="0"/>
              </a:rPr>
              <a:t> </a:t>
            </a:r>
            <a:r>
              <a:rPr lang="en-AU" sz="2400" dirty="0" err="1">
                <a:solidFill>
                  <a:schemeClr val="bg1"/>
                </a:solidFill>
                <a:latin typeface="Arial" panose="020B0604020202020204" pitchFamily="34" charset="0"/>
                <a:cs typeface="Arial" panose="020B0604020202020204" pitchFamily="34" charset="0"/>
              </a:rPr>
              <a:t>Universitaires</a:t>
            </a:r>
            <a:r>
              <a:rPr lang="en-AU" sz="2400" dirty="0">
                <a:solidFill>
                  <a:schemeClr val="bg1"/>
                </a:solidFill>
                <a:latin typeface="Arial" panose="020B0604020202020204" pitchFamily="34" charset="0"/>
                <a:cs typeface="Arial" panose="020B0604020202020204" pitchFamily="34" charset="0"/>
              </a:rPr>
              <a:t> Saint-Luc, +3227643700, marieastridvandievoet@hotmail.com</a:t>
            </a:r>
            <a:r>
              <a:rPr lang="en-AU" sz="2400" dirty="0">
                <a:solidFill>
                  <a:srgbClr val="005995"/>
                </a:solidFill>
                <a:latin typeface="Arial" panose="020B0604020202020204" pitchFamily="34" charset="0"/>
                <a:cs typeface="Arial" panose="020B0604020202020204" pitchFamily="34" charset="0"/>
              </a:rPr>
              <a:t>.</a:t>
            </a:r>
            <a:r>
              <a:rPr lang="en-AU" sz="3200" dirty="0">
                <a:solidFill>
                  <a:srgbClr val="005995"/>
                </a:solidFill>
                <a:latin typeface="Arial" panose="020B0604020202020204" pitchFamily="34" charset="0"/>
                <a:cs typeface="Arial" panose="020B0604020202020204" pitchFamily="34" charset="0"/>
              </a:rPr>
              <a:t/>
            </a:r>
            <a:br>
              <a:rPr lang="en-AU" sz="3200" dirty="0">
                <a:solidFill>
                  <a:srgbClr val="005995"/>
                </a:solidFill>
                <a:latin typeface="Arial" panose="020B0604020202020204" pitchFamily="34" charset="0"/>
                <a:cs typeface="Arial" panose="020B0604020202020204" pitchFamily="34" charset="0"/>
              </a:rPr>
            </a:br>
            <a:endParaRPr lang="en-CA" sz="2240" dirty="0"/>
          </a:p>
        </p:txBody>
      </p:sp>
      <p:pic>
        <p:nvPicPr>
          <p:cNvPr id="20" name="Afbeelding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006814" y="2048918"/>
            <a:ext cx="4792469" cy="3359271"/>
          </a:xfrm>
          <a:prstGeom prst="rect">
            <a:avLst/>
          </a:prstGeom>
        </p:spPr>
      </p:pic>
      <p:graphicFrame>
        <p:nvGraphicFramePr>
          <p:cNvPr id="21" name="Chart 3">
            <a:extLst>
              <a:ext uri="{FF2B5EF4-FFF2-40B4-BE49-F238E27FC236}">
                <a16:creationId xmlns:a16="http://schemas.microsoft.com/office/drawing/2014/main" id="{BA539B70-7B52-42FA-8A0E-3EE7DB4B75C2}"/>
              </a:ext>
            </a:extLst>
          </p:cNvPr>
          <p:cNvGraphicFramePr/>
          <p:nvPr>
            <p:extLst>
              <p:ext uri="{D42A27DB-BD31-4B8C-83A1-F6EECF244321}">
                <p14:modId xmlns:p14="http://schemas.microsoft.com/office/powerpoint/2010/main" val="1240842443"/>
              </p:ext>
            </p:extLst>
          </p:nvPr>
        </p:nvGraphicFramePr>
        <p:xfrm>
          <a:off x="19041298" y="8510203"/>
          <a:ext cx="10425980" cy="7070282"/>
        </p:xfrm>
        <a:graphic>
          <a:graphicData uri="http://schemas.openxmlformats.org/drawingml/2006/chart">
            <c:chart xmlns:c="http://schemas.openxmlformats.org/drawingml/2006/chart" xmlns:r="http://schemas.openxmlformats.org/officeDocument/2006/relationships" r:id="rId3"/>
          </a:graphicData>
        </a:graphic>
      </p:graphicFrame>
      <p:pic>
        <p:nvPicPr>
          <p:cNvPr id="22" name="Afbeelding 21"/>
          <p:cNvPicPr/>
          <p:nvPr/>
        </p:nvPicPr>
        <p:blipFill>
          <a:blip r:embed="rId4"/>
          <a:stretch>
            <a:fillRect/>
          </a:stretch>
        </p:blipFill>
        <p:spPr>
          <a:xfrm>
            <a:off x="15137095" y="19129647"/>
            <a:ext cx="13716261" cy="7565190"/>
          </a:xfrm>
          <a:prstGeom prst="rect">
            <a:avLst/>
          </a:prstGeom>
          <a:ln>
            <a:solidFill>
              <a:schemeClr val="tx1"/>
            </a:solidFill>
          </a:ln>
        </p:spPr>
      </p:pic>
      <p:pic>
        <p:nvPicPr>
          <p:cNvPr id="23" name="Picture 1"/>
          <p:cNvPicPr/>
          <p:nvPr/>
        </p:nvPicPr>
        <p:blipFill>
          <a:blip r:embed="rId5"/>
          <a:stretch>
            <a:fillRect/>
          </a:stretch>
        </p:blipFill>
        <p:spPr>
          <a:xfrm>
            <a:off x="491057" y="25639631"/>
            <a:ext cx="14382044" cy="7784095"/>
          </a:xfrm>
          <a:prstGeom prst="rect">
            <a:avLst/>
          </a:prstGeom>
        </p:spPr>
      </p:pic>
      <p:sp>
        <p:nvSpPr>
          <p:cNvPr id="2" name="Tekstvak 1"/>
          <p:cNvSpPr txBox="1"/>
          <p:nvPr/>
        </p:nvSpPr>
        <p:spPr>
          <a:xfrm>
            <a:off x="537057" y="25332648"/>
            <a:ext cx="14290044" cy="400110"/>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b="1" dirty="0">
                <a:solidFill>
                  <a:srgbClr val="25386B"/>
                </a:solidFill>
                <a:latin typeface="Arial" panose="020B0604020202020204" pitchFamily="34" charset="0"/>
                <a:ea typeface="ＭＳ Ｐゴシック" charset="0"/>
                <a:cs typeface="Arial" panose="020B0604020202020204" pitchFamily="34" charset="0"/>
              </a:rPr>
              <a:t>Fig.2</a:t>
            </a:r>
            <a:r>
              <a:rPr lang="en-US" sz="2000" dirty="0">
                <a:solidFill>
                  <a:srgbClr val="25386B"/>
                </a:solidFill>
                <a:latin typeface="Arial" panose="020B0604020202020204" pitchFamily="34" charset="0"/>
                <a:ea typeface="ＭＳ Ｐゴシック" charset="0"/>
                <a:cs typeface="Arial" panose="020B0604020202020204" pitchFamily="34" charset="0"/>
              </a:rPr>
              <a:t>. Collagen staining of liver sections. A = CTL-H2O, B = CTL-TAA, C = HEMO-H2O, D = HEMO-TAA group. </a:t>
            </a:r>
            <a:endParaRPr lang="nl-BE" sz="2000" dirty="0">
              <a:solidFill>
                <a:srgbClr val="25386B"/>
              </a:solidFill>
              <a:latin typeface="Arial" panose="020B0604020202020204" pitchFamily="34" charset="0"/>
              <a:ea typeface="ＭＳ Ｐゴシック" charset="0"/>
              <a:cs typeface="Arial" panose="020B0604020202020204" pitchFamily="34" charset="0"/>
            </a:endParaRPr>
          </a:p>
        </p:txBody>
      </p:sp>
      <p:sp>
        <p:nvSpPr>
          <p:cNvPr id="3" name="Rechthoek 2"/>
          <p:cNvSpPr/>
          <p:nvPr/>
        </p:nvSpPr>
        <p:spPr>
          <a:xfrm>
            <a:off x="20997826" y="17799711"/>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8" name="Tekstvak 17"/>
          <p:cNvSpPr txBox="1"/>
          <p:nvPr/>
        </p:nvSpPr>
        <p:spPr>
          <a:xfrm>
            <a:off x="15120144" y="17910727"/>
            <a:ext cx="13716261" cy="1015663"/>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b="1" dirty="0">
                <a:solidFill>
                  <a:srgbClr val="25386B"/>
                </a:solidFill>
                <a:latin typeface="Arial" panose="020B0604020202020204" pitchFamily="34" charset="0"/>
                <a:ea typeface="ＭＳ Ｐゴシック" charset="0"/>
                <a:cs typeface="Arial" panose="020B0604020202020204" pitchFamily="34" charset="0"/>
              </a:rPr>
              <a:t>Fig.3. </a:t>
            </a:r>
            <a:r>
              <a:rPr lang="en-US" sz="2000" dirty="0">
                <a:solidFill>
                  <a:srgbClr val="25386B"/>
                </a:solidFill>
                <a:latin typeface="Arial" panose="020B0604020202020204" pitchFamily="34" charset="0"/>
                <a:ea typeface="ＭＳ Ｐゴシック" charset="0"/>
                <a:cs typeface="Arial" panose="020B0604020202020204" pitchFamily="34" charset="0"/>
              </a:rPr>
              <a:t>Liver fibrosis. To quantify collagen deposition in the liver, </a:t>
            </a:r>
            <a:r>
              <a:rPr lang="en-US" sz="2000" dirty="0" err="1">
                <a:solidFill>
                  <a:srgbClr val="25386B"/>
                </a:solidFill>
                <a:latin typeface="Arial" panose="020B0604020202020204" pitchFamily="34" charset="0"/>
                <a:ea typeface="ＭＳ Ｐゴシック" charset="0"/>
                <a:cs typeface="Arial" panose="020B0604020202020204" pitchFamily="34" charset="0"/>
              </a:rPr>
              <a:t>picro-sirius</a:t>
            </a:r>
            <a:r>
              <a:rPr lang="en-US" sz="2000" dirty="0">
                <a:solidFill>
                  <a:srgbClr val="25386B"/>
                </a:solidFill>
                <a:latin typeface="Arial" panose="020B0604020202020204" pitchFamily="34" charset="0"/>
                <a:ea typeface="ＭＳ Ｐゴシック" charset="0"/>
                <a:cs typeface="Arial" panose="020B0604020202020204" pitchFamily="34" charset="0"/>
              </a:rPr>
              <a:t> red stained sections were scanned using a Leica scanner. Morphometric analysis was by analyzing a minimum of 5 fields per slide.  Percentage of liver fibrosis was expressed as the ratio of </a:t>
            </a:r>
            <a:r>
              <a:rPr lang="en-US" sz="2000" dirty="0" err="1">
                <a:solidFill>
                  <a:srgbClr val="25386B"/>
                </a:solidFill>
                <a:latin typeface="Arial" panose="020B0604020202020204" pitchFamily="34" charset="0"/>
                <a:ea typeface="ＭＳ Ｐゴシック" charset="0"/>
                <a:cs typeface="Arial" panose="020B0604020202020204" pitchFamily="34" charset="0"/>
              </a:rPr>
              <a:t>picro-sirius</a:t>
            </a:r>
            <a:r>
              <a:rPr lang="en-US" sz="2000" dirty="0">
                <a:solidFill>
                  <a:srgbClr val="25386B"/>
                </a:solidFill>
                <a:latin typeface="Arial" panose="020B0604020202020204" pitchFamily="34" charset="0"/>
                <a:ea typeface="ＭＳ Ｐゴシック" charset="0"/>
                <a:cs typeface="Arial" panose="020B0604020202020204" pitchFamily="34" charset="0"/>
              </a:rPr>
              <a:t> red stained area to the total area (**p-value &lt;0.01; * p-value &lt;0.05). </a:t>
            </a:r>
          </a:p>
        </p:txBody>
      </p:sp>
      <p:sp>
        <p:nvSpPr>
          <p:cNvPr id="19" name="Tekstvak 18"/>
          <p:cNvSpPr txBox="1"/>
          <p:nvPr/>
        </p:nvSpPr>
        <p:spPr>
          <a:xfrm>
            <a:off x="19041298" y="7402384"/>
            <a:ext cx="10425980" cy="716107"/>
          </a:xfrm>
          <a:prstGeom prst="rect">
            <a:avLst/>
          </a:prstGeom>
          <a:noFill/>
        </p:spPr>
        <p:txBody>
          <a:bodyPr wrap="square" rtlCol="0">
            <a:spAutoFit/>
          </a:bodyPr>
          <a:lstStyle/>
          <a:p>
            <a:r>
              <a:rPr lang="nl-BE" sz="2000" b="1" dirty="0">
                <a:solidFill>
                  <a:srgbClr val="25386B"/>
                </a:solidFill>
                <a:latin typeface="Arial" panose="020B0604020202020204" pitchFamily="34" charset="0"/>
                <a:ea typeface="ＭＳ Ｐゴシック" charset="0"/>
                <a:cs typeface="Arial" panose="020B0604020202020204" pitchFamily="34" charset="0"/>
              </a:rPr>
              <a:t>Fig. 1</a:t>
            </a:r>
            <a:r>
              <a:rPr lang="nl-BE" sz="2000" dirty="0">
                <a:solidFill>
                  <a:srgbClr val="25386B"/>
                </a:solidFill>
                <a:latin typeface="Arial" panose="020B0604020202020204" pitchFamily="34" charset="0"/>
                <a:ea typeface="ＭＳ Ｐゴシック" charset="0"/>
                <a:cs typeface="Arial" panose="020B0604020202020204" pitchFamily="34" charset="0"/>
              </a:rPr>
              <a:t>: </a:t>
            </a:r>
            <a:r>
              <a:rPr lang="en-US" sz="2000" dirty="0" err="1">
                <a:solidFill>
                  <a:srgbClr val="25386B"/>
                </a:solidFill>
                <a:latin typeface="Arial" panose="020B0604020202020204" pitchFamily="34" charset="0"/>
                <a:ea typeface="ＭＳ Ｐゴシック" charset="0"/>
                <a:cs typeface="Arial" panose="020B0604020202020204" pitchFamily="34" charset="0"/>
              </a:rPr>
              <a:t>Thioacetamide</a:t>
            </a:r>
            <a:r>
              <a:rPr lang="en-US" sz="2000" dirty="0">
                <a:solidFill>
                  <a:srgbClr val="25386B"/>
                </a:solidFill>
                <a:latin typeface="Arial" panose="020B0604020202020204" pitchFamily="34" charset="0"/>
                <a:ea typeface="ＭＳ Ｐゴシック" charset="0"/>
                <a:cs typeface="Arial" panose="020B0604020202020204" pitchFamily="34" charset="0"/>
              </a:rPr>
              <a:t> (TAA) intake over a two-month period in HEMO-TAA) and CTL-TAA mice.</a:t>
            </a:r>
            <a:endParaRPr lang="nl-BE" sz="2000" dirty="0">
              <a:solidFill>
                <a:srgbClr val="25386B"/>
              </a:solidFill>
              <a:latin typeface="Arial" panose="020B0604020202020204" pitchFamily="34" charset="0"/>
              <a:ea typeface="ＭＳ Ｐゴシック" charset="0"/>
              <a:cs typeface="Arial" panose="020B0604020202020204" pitchFamily="34" charset="0"/>
            </a:endParaRPr>
          </a:p>
        </p:txBody>
      </p:sp>
      <p:sp>
        <p:nvSpPr>
          <p:cNvPr id="29" name="Tekstvak 28"/>
          <p:cNvSpPr txBox="1"/>
          <p:nvPr/>
        </p:nvSpPr>
        <p:spPr>
          <a:xfrm>
            <a:off x="15120144" y="26918050"/>
            <a:ext cx="13733212" cy="6986528"/>
          </a:xfrm>
          <a:prstGeom prst="rect">
            <a:avLst/>
          </a:prstGeom>
          <a:noFill/>
        </p:spPr>
        <p:txBody>
          <a:bodyPr wrap="square" rtlCol="0">
            <a:spAutoFit/>
          </a:bodyPr>
          <a:lstStyle/>
          <a:p>
            <a:pPr marL="457200" indent="-457200" algn="just">
              <a:lnSpc>
                <a:spcPct val="150000"/>
              </a:lnSpc>
              <a:buFont typeface="Wingdings" panose="05000000000000000000" pitchFamily="2" charset="2"/>
              <a:buChar char="Ø"/>
            </a:pPr>
            <a:r>
              <a:rPr lang="en-US" sz="3200" dirty="0">
                <a:solidFill>
                  <a:srgbClr val="25386B"/>
                </a:solidFill>
                <a:latin typeface="Arial" panose="020B0604020202020204" pitchFamily="34" charset="0"/>
                <a:ea typeface="ＭＳ Ｐゴシック" charset="0"/>
                <a:cs typeface="Arial" panose="020B0604020202020204" pitchFamily="34" charset="0"/>
              </a:rPr>
              <a:t>Several studies support the hypothesis that the protective effect hemophilia offers against liver fibrosis progression may be accounted for by reduced thrombin generation [2;3]. </a:t>
            </a:r>
          </a:p>
          <a:p>
            <a:pPr marL="457200" indent="-457200" algn="just">
              <a:lnSpc>
                <a:spcPct val="150000"/>
              </a:lnSpc>
              <a:buFont typeface="Wingdings" panose="05000000000000000000" pitchFamily="2" charset="2"/>
              <a:buChar char="Ø"/>
            </a:pPr>
            <a:r>
              <a:rPr lang="en-US" sz="3200" dirty="0">
                <a:solidFill>
                  <a:srgbClr val="25386B"/>
                </a:solidFill>
                <a:latin typeface="Arial" panose="020B0604020202020204" pitchFamily="34" charset="0"/>
                <a:ea typeface="ＭＳ Ｐゴシック" charset="0"/>
                <a:cs typeface="Arial" panose="020B0604020202020204" pitchFamily="34" charset="0"/>
              </a:rPr>
              <a:t>Thrombin may contribute to liver cirrhosis  by activating hepatic stellate cells (HSCs) and platelets via the protease-activated receptor (PAR) pathway. The activated stellate cells may switch into a myofibroblast phenotype, causing enhanced production of extracellular matrix (ECM) and collagen deposition in the liver, eventually resulting in liver fibrosis. </a:t>
            </a:r>
          </a:p>
          <a:p>
            <a:endParaRPr lang="en-US" sz="3200" dirty="0">
              <a:solidFill>
                <a:srgbClr val="25386B"/>
              </a:solidFill>
              <a:latin typeface="Arial" panose="020B0604020202020204" pitchFamily="34" charset="0"/>
              <a:ea typeface="ＭＳ Ｐゴシック" charset="0"/>
              <a:cs typeface="Arial" panose="020B0604020202020204" pitchFamily="34" charset="0"/>
            </a:endParaRPr>
          </a:p>
          <a:p>
            <a:endParaRPr lang="nl-BE" sz="3200" dirty="0">
              <a:solidFill>
                <a:srgbClr val="25386B"/>
              </a:solidFill>
              <a:latin typeface="Arial" panose="020B0604020202020204" pitchFamily="34" charset="0"/>
              <a:ea typeface="ＭＳ Ｐゴシック" charset="0"/>
              <a:cs typeface="Arial" panose="020B0604020202020204" pitchFamily="34" charset="0"/>
            </a:endParaRPr>
          </a:p>
        </p:txBody>
      </p:sp>
      <p:sp>
        <p:nvSpPr>
          <p:cNvPr id="31" name="Tekstvak 30"/>
          <p:cNvSpPr txBox="1"/>
          <p:nvPr/>
        </p:nvSpPr>
        <p:spPr>
          <a:xfrm>
            <a:off x="12299166" y="8278673"/>
            <a:ext cx="6394962" cy="7755969"/>
          </a:xfrm>
          <a:prstGeom prst="rect">
            <a:avLst/>
          </a:prstGeom>
          <a:noFill/>
        </p:spPr>
        <p:txBody>
          <a:bodyPr wrap="square" rtlCol="0">
            <a:spAutoFit/>
          </a:bodyPr>
          <a:lstStyle/>
          <a:p>
            <a:pPr algn="just"/>
            <a:r>
              <a:rPr lang="en-US" sz="3200" dirty="0">
                <a:solidFill>
                  <a:srgbClr val="25386B"/>
                </a:solidFill>
                <a:latin typeface="Arial" panose="020B0604020202020204" pitchFamily="34" charset="0"/>
                <a:ea typeface="ＭＳ Ｐゴシック" charset="0"/>
                <a:cs typeface="Arial" panose="020B0604020202020204" pitchFamily="34" charset="0"/>
              </a:rPr>
              <a:t>Liver fibrosis was induced by thioacetamide (TAA) in Factor VIII-deficient mice (HEMO) and normal controls (CTL; Fig. 1), while control groups received only water (H2O). </a:t>
            </a:r>
          </a:p>
          <a:p>
            <a:pPr algn="just"/>
            <a:r>
              <a:rPr lang="en-US" sz="3200" dirty="0">
                <a:solidFill>
                  <a:srgbClr val="25386B"/>
                </a:solidFill>
                <a:latin typeface="Arial" panose="020B0604020202020204" pitchFamily="34" charset="0"/>
                <a:ea typeface="ＭＳ Ｐゴシック" charset="0"/>
                <a:cs typeface="Arial" panose="020B0604020202020204" pitchFamily="34" charset="0"/>
              </a:rPr>
              <a:t>After 25 weeks, the mice were sacrificed and liver biopsies were taken for the evaluation of fibrosis:</a:t>
            </a:r>
          </a:p>
          <a:p>
            <a:pPr marL="457200" indent="-457200" algn="just">
              <a:buFont typeface="Arial" panose="020B0604020202020204" pitchFamily="34" charset="0"/>
              <a:buChar char="•"/>
            </a:pPr>
            <a:r>
              <a:rPr lang="en-US" sz="3200" dirty="0">
                <a:solidFill>
                  <a:srgbClr val="25386B"/>
                </a:solidFill>
                <a:latin typeface="Arial" panose="020B0604020202020204" pitchFamily="34" charset="0"/>
                <a:ea typeface="ＭＳ Ｐゴシック" charset="0"/>
                <a:cs typeface="Arial" panose="020B0604020202020204" pitchFamily="34" charset="0"/>
              </a:rPr>
              <a:t>collagen Type I messenger ribonucleic acid (mRNA) was measured by quantitative PCR</a:t>
            </a:r>
          </a:p>
          <a:p>
            <a:pPr marL="457200" indent="-457200" algn="just">
              <a:buFont typeface="Arial" panose="020B0604020202020204" pitchFamily="34" charset="0"/>
              <a:buChar char="•"/>
            </a:pPr>
            <a:r>
              <a:rPr lang="en-US" sz="3200" dirty="0">
                <a:solidFill>
                  <a:srgbClr val="25386B"/>
                </a:solidFill>
                <a:latin typeface="Arial" panose="020B0604020202020204" pitchFamily="34" charset="0"/>
                <a:ea typeface="ＭＳ Ｐゴシック" charset="0"/>
                <a:cs typeface="Arial" panose="020B0604020202020204" pitchFamily="34" charset="0"/>
              </a:rPr>
              <a:t>collagen deposition was quantified by staining with </a:t>
            </a:r>
            <a:r>
              <a:rPr lang="en-US" sz="3200" dirty="0" err="1">
                <a:solidFill>
                  <a:srgbClr val="25386B"/>
                </a:solidFill>
                <a:latin typeface="Arial" panose="020B0604020202020204" pitchFamily="34" charset="0"/>
                <a:ea typeface="ＭＳ Ｐゴシック" charset="0"/>
                <a:cs typeface="Arial" panose="020B0604020202020204" pitchFamily="34" charset="0"/>
              </a:rPr>
              <a:t>PicroSirius</a:t>
            </a:r>
            <a:r>
              <a:rPr lang="en-US" sz="3200" dirty="0">
                <a:solidFill>
                  <a:srgbClr val="25386B"/>
                </a:solidFill>
                <a:latin typeface="Arial" panose="020B0604020202020204" pitchFamily="34" charset="0"/>
                <a:ea typeface="ＭＳ Ｐゴシック" charset="0"/>
                <a:cs typeface="Arial" panose="020B0604020202020204" pitchFamily="34" charset="0"/>
              </a:rPr>
              <a:t> red </a:t>
            </a:r>
          </a:p>
          <a:p>
            <a:endParaRPr lang="nl-BE" dirty="0"/>
          </a:p>
        </p:txBody>
      </p:sp>
      <p:pic>
        <p:nvPicPr>
          <p:cNvPr id="11" name="Afbeelding 10"/>
          <p:cNvPicPr>
            <a:picLocks noChangeAspect="1"/>
          </p:cNvPicPr>
          <p:nvPr/>
        </p:nvPicPr>
        <p:blipFill>
          <a:blip r:embed="rId6"/>
          <a:stretch>
            <a:fillRect/>
          </a:stretch>
        </p:blipFill>
        <p:spPr>
          <a:xfrm>
            <a:off x="25006814" y="184967"/>
            <a:ext cx="4825143" cy="1479064"/>
          </a:xfrm>
          <a:prstGeom prst="rect">
            <a:avLst/>
          </a:prstGeom>
        </p:spPr>
      </p:pic>
    </p:spTree>
    <p:extLst>
      <p:ext uri="{BB962C8B-B14F-4D97-AF65-F5344CB8AC3E}">
        <p14:creationId xmlns:p14="http://schemas.microsoft.com/office/powerpoint/2010/main" val="142563894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805</TotalTime>
  <Words>602</Words>
  <Application>Microsoft Office PowerPoint</Application>
  <PresentationFormat>Aangepast</PresentationFormat>
  <Paragraphs>41</Paragraphs>
  <Slides>1</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vt:i4>
      </vt:variant>
    </vt:vector>
  </HeadingPairs>
  <TitlesOfParts>
    <vt:vector size="7" baseType="lpstr">
      <vt:lpstr>ＭＳ Ｐゴシック</vt:lpstr>
      <vt:lpstr>Arial</vt:lpstr>
      <vt:lpstr>Calibri</vt:lpstr>
      <vt:lpstr>Times New Roman</vt:lpstr>
      <vt:lpstr>Wingdings</vt:lpstr>
      <vt:lpstr>Office Theme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Pamela Ortiz</dc:creator>
  <cp:lastModifiedBy>Marie-Astrid Van Dievoet</cp:lastModifiedBy>
  <cp:revision>97</cp:revision>
  <cp:lastPrinted>2018-07-12T12:38:38Z</cp:lastPrinted>
  <dcterms:created xsi:type="dcterms:W3CDTF">2016-12-01T17:42:49Z</dcterms:created>
  <dcterms:modified xsi:type="dcterms:W3CDTF">2018-07-12T12:39:11Z</dcterms:modified>
</cp:coreProperties>
</file>